
<file path=[Content_Types].xml><?xml version="1.0" encoding="utf-8"?>
<Types xmlns="http://schemas.openxmlformats.org/package/2006/content-types">
  <Default Extension="xml" ContentType="application/xml"/>
  <Default Extension="jpeg" ContentType="image/jpeg"/>
  <Default Extension="wmv" ContentType="video/x-ms-wmv"/>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7" r:id="rId3"/>
    <p:sldId id="258" r:id="rId4"/>
    <p:sldId id="284" r:id="rId5"/>
    <p:sldId id="261" r:id="rId6"/>
    <p:sldId id="260" r:id="rId7"/>
    <p:sldId id="263" r:id="rId8"/>
    <p:sldId id="281" r:id="rId9"/>
    <p:sldId id="282" r:id="rId10"/>
    <p:sldId id="264" r:id="rId11"/>
    <p:sldId id="265" r:id="rId12"/>
    <p:sldId id="266" r:id="rId13"/>
    <p:sldId id="267" r:id="rId14"/>
    <p:sldId id="270" r:id="rId15"/>
    <p:sldId id="279" r:id="rId16"/>
    <p:sldId id="275" r:id="rId17"/>
    <p:sldId id="277" r:id="rId18"/>
    <p:sldId id="269" r:id="rId19"/>
    <p:sldId id="271" r:id="rId20"/>
    <p:sldId id="272" r:id="rId21"/>
    <p:sldId id="273" r:id="rId22"/>
    <p:sldId id="283" r:id="rId23"/>
    <p:sldId id="285"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2"/>
    <p:restoredTop sz="92394" autoAdjust="0"/>
  </p:normalViewPr>
  <p:slideViewPr>
    <p:cSldViewPr>
      <p:cViewPr>
        <p:scale>
          <a:sx n="70" d="100"/>
          <a:sy n="70" d="100"/>
        </p:scale>
        <p:origin x="1880" y="15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jpeg>
</file>

<file path=ppt/media/image5.jpeg>
</file>

<file path=ppt/media/image6.png>
</file>

<file path=ppt/media/image7.jpe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42B527-B6EE-4BEB-B1B4-E1948C6974B4}" type="datetimeFigureOut">
              <a:rPr lang="en-GB" smtClean="0"/>
              <a:t>30/08/2017</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8A2F8EF-0CB2-45A6-AD23-F230797A5409}" type="slidenum">
              <a:rPr lang="en-GB" smtClean="0"/>
              <a:t>‹#›</a:t>
            </a:fld>
            <a:endParaRPr lang="en-GB"/>
          </a:p>
        </p:txBody>
      </p:sp>
    </p:spTree>
    <p:extLst>
      <p:ext uri="{BB962C8B-B14F-4D97-AF65-F5344CB8AC3E}">
        <p14:creationId xmlns:p14="http://schemas.microsoft.com/office/powerpoint/2010/main" val="525759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smtClean="0">
                <a:solidFill>
                  <a:schemeClr val="tx1"/>
                </a:solidFill>
                <a:latin typeface="+mn-lt"/>
                <a:ea typeface="+mn-ea"/>
                <a:cs typeface="+mn-cs"/>
              </a:rPr>
              <a:t>This scheme of work consists of a series of six lessons based on the exploration of youth crime. It is hoped that through practical exploration, students will gain a greater understanding of youth crime, the types of crimes that young people commit, and most importantly why. By the end of this scheme students will understand more about the law and young offenders, and the reasons behind young offenders committing crimes. Throughout these lessons students will be developing drama skills such as scriptwriting and forum theatre. The terminology and skills used are in line with the Edexcel GCSE specification.</a:t>
            </a:r>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2</a:t>
            </a:fld>
            <a:endParaRPr lang="en-GB"/>
          </a:p>
        </p:txBody>
      </p:sp>
    </p:spTree>
    <p:extLst>
      <p:ext uri="{BB962C8B-B14F-4D97-AF65-F5344CB8AC3E}">
        <p14:creationId xmlns:p14="http://schemas.microsoft.com/office/powerpoint/2010/main" val="17854250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20</a:t>
            </a:fld>
            <a:endParaRPr lang="en-GB"/>
          </a:p>
        </p:txBody>
      </p:sp>
    </p:spTree>
    <p:extLst>
      <p:ext uri="{BB962C8B-B14F-4D97-AF65-F5344CB8AC3E}">
        <p14:creationId xmlns:p14="http://schemas.microsoft.com/office/powerpoint/2010/main" val="3825358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6</a:t>
            </a:fld>
            <a:endParaRPr lang="en-GB"/>
          </a:p>
        </p:txBody>
      </p:sp>
    </p:spTree>
    <p:extLst>
      <p:ext uri="{BB962C8B-B14F-4D97-AF65-F5344CB8AC3E}">
        <p14:creationId xmlns:p14="http://schemas.microsoft.com/office/powerpoint/2010/main" val="397258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7</a:t>
            </a:fld>
            <a:endParaRPr lang="en-GB"/>
          </a:p>
        </p:txBody>
      </p:sp>
    </p:spTree>
    <p:extLst>
      <p:ext uri="{BB962C8B-B14F-4D97-AF65-F5344CB8AC3E}">
        <p14:creationId xmlns:p14="http://schemas.microsoft.com/office/powerpoint/2010/main" val="2908640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smtClean="0">
                <a:solidFill>
                  <a:schemeClr val="tx1"/>
                </a:solidFill>
                <a:latin typeface="+mn-lt"/>
                <a:ea typeface="+mn-ea"/>
                <a:cs typeface="+mn-cs"/>
              </a:rPr>
              <a:t>Create a table on the board/walls to fill in during discussions of FOR and AGAINST arguments. This will assist students in their documentary performance later in the lesson. For example, it could look like this: SAME PUNISHMENT = A crime is a crime, Age of criminal responsibility =10 </a:t>
            </a:r>
            <a:r>
              <a:rPr lang="en-GB" sz="1200" b="0" i="0" u="none" strike="noStrike" kern="1200" baseline="0" dirty="0" err="1" smtClean="0">
                <a:solidFill>
                  <a:schemeClr val="tx1"/>
                </a:solidFill>
                <a:latin typeface="+mn-lt"/>
                <a:ea typeface="+mn-ea"/>
                <a:cs typeface="+mn-cs"/>
              </a:rPr>
              <a:t>yrs</a:t>
            </a:r>
            <a:r>
              <a:rPr lang="en-GB" sz="1200" b="0" i="0" u="none" strike="noStrike" kern="1200" baseline="0" dirty="0" smtClean="0">
                <a:solidFill>
                  <a:schemeClr val="tx1"/>
                </a:solidFill>
                <a:latin typeface="+mn-lt"/>
                <a:ea typeface="+mn-ea"/>
                <a:cs typeface="+mn-cs"/>
              </a:rPr>
              <a:t> old, Need to be taught a lesson. DIFFERENT PUNISHMENT = Children may not understand/realise they have broken the law, Crime may be an accident, Peer pressure, Children should be educated, Idea of 2</a:t>
            </a:r>
            <a:r>
              <a:rPr lang="en-GB" sz="1200" b="0" i="0" u="none" strike="noStrike" kern="1200" baseline="30000" dirty="0" smtClean="0">
                <a:solidFill>
                  <a:schemeClr val="tx1"/>
                </a:solidFill>
                <a:latin typeface="+mn-lt"/>
                <a:ea typeface="+mn-ea"/>
                <a:cs typeface="+mn-cs"/>
              </a:rPr>
              <a:t>nd</a:t>
            </a:r>
            <a:r>
              <a:rPr lang="en-GB" sz="1200" b="0" i="0" u="none" strike="noStrike" kern="1200" baseline="0" dirty="0" smtClean="0">
                <a:solidFill>
                  <a:schemeClr val="tx1"/>
                </a:solidFill>
                <a:latin typeface="+mn-lt"/>
                <a:ea typeface="+mn-ea"/>
                <a:cs typeface="+mn-cs"/>
              </a:rPr>
              <a:t> chance</a:t>
            </a:r>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9</a:t>
            </a:fld>
            <a:endParaRPr lang="en-GB"/>
          </a:p>
        </p:txBody>
      </p:sp>
    </p:spTree>
    <p:extLst>
      <p:ext uri="{BB962C8B-B14F-4D97-AF65-F5344CB8AC3E}">
        <p14:creationId xmlns:p14="http://schemas.microsoft.com/office/powerpoint/2010/main" val="11105993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11</a:t>
            </a:fld>
            <a:endParaRPr lang="en-GB"/>
          </a:p>
        </p:txBody>
      </p:sp>
    </p:spTree>
    <p:extLst>
      <p:ext uri="{BB962C8B-B14F-4D97-AF65-F5344CB8AC3E}">
        <p14:creationId xmlns:p14="http://schemas.microsoft.com/office/powerpoint/2010/main" val="13043948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smtClean="0">
                <a:solidFill>
                  <a:schemeClr val="tx1"/>
                </a:solidFill>
                <a:latin typeface="+mn-lt"/>
                <a:ea typeface="+mn-ea"/>
                <a:cs typeface="+mn-cs"/>
              </a:rPr>
              <a:t>It is important that students understand the techniques used when making a documentary and how they can recreate them.</a:t>
            </a:r>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13</a:t>
            </a:fld>
            <a:endParaRPr lang="en-GB"/>
          </a:p>
        </p:txBody>
      </p:sp>
    </p:spTree>
    <p:extLst>
      <p:ext uri="{BB962C8B-B14F-4D97-AF65-F5344CB8AC3E}">
        <p14:creationId xmlns:p14="http://schemas.microsoft.com/office/powerpoint/2010/main" val="2385321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dirty="0" smtClean="0"/>
              <a:t>Teacher should now hand out ‘FOR’/’AGAINST’ cards and planning sheets</a:t>
            </a:r>
            <a:r>
              <a:rPr lang="en-GB" sz="1200" baseline="0" dirty="0" smtClean="0"/>
              <a:t> and then explain/model</a:t>
            </a:r>
            <a:endParaRPr lang="en-GB" sz="1200" dirty="0" smtClean="0"/>
          </a:p>
          <a:p>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15</a:t>
            </a:fld>
            <a:endParaRPr lang="en-GB"/>
          </a:p>
        </p:txBody>
      </p:sp>
    </p:spTree>
    <p:extLst>
      <p:ext uri="{BB962C8B-B14F-4D97-AF65-F5344CB8AC3E}">
        <p14:creationId xmlns:p14="http://schemas.microsoft.com/office/powerpoint/2010/main" val="7795229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baseline="0" dirty="0" smtClean="0">
                <a:solidFill>
                  <a:schemeClr val="tx1"/>
                </a:solidFill>
                <a:latin typeface="+mn-lt"/>
                <a:ea typeface="+mn-ea"/>
                <a:cs typeface="+mn-cs"/>
              </a:rPr>
              <a:t>Display the list of things to be included to help students with their planning. While students are planning, circulate among the groups to ensure they all understand the task. If students are happier to just begin rehearsing without using the planning sheet, they may do so. Some students, however, will find this structure useful. This task could be carried into the next lesson in order to form a larger assessed performance.</a:t>
            </a:r>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16</a:t>
            </a:fld>
            <a:endParaRPr lang="en-GB"/>
          </a:p>
        </p:txBody>
      </p:sp>
    </p:spTree>
    <p:extLst>
      <p:ext uri="{BB962C8B-B14F-4D97-AF65-F5344CB8AC3E}">
        <p14:creationId xmlns:p14="http://schemas.microsoft.com/office/powerpoint/2010/main" val="30740981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A2F8EF-0CB2-45A6-AD23-F230797A5409}" type="slidenum">
              <a:rPr lang="en-GB" smtClean="0"/>
              <a:t>18</a:t>
            </a:fld>
            <a:endParaRPr lang="en-GB"/>
          </a:p>
        </p:txBody>
      </p:sp>
    </p:spTree>
    <p:extLst>
      <p:ext uri="{BB962C8B-B14F-4D97-AF65-F5344CB8AC3E}">
        <p14:creationId xmlns:p14="http://schemas.microsoft.com/office/powerpoint/2010/main" val="3477342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95" name="Group 94"/>
          <p:cNvGrpSpPr/>
          <p:nvPr/>
        </p:nvGrpSpPr>
        <p:grpSpPr>
          <a:xfrm>
            <a:off x="0" y="-30477"/>
            <a:ext cx="9067800" cy="6889273"/>
            <a:chOff x="0" y="-30477"/>
            <a:chExt cx="9067800" cy="6889273"/>
          </a:xfrm>
        </p:grpSpPr>
        <p:cxnSp>
          <p:nvCxnSpPr>
            <p:cNvPr id="110" name="Straight Connector 109"/>
            <p:cNvCxnSpPr/>
            <p:nvPr/>
          </p:nvCxnSpPr>
          <p:spPr>
            <a:xfrm rot="16200000" flipH="1">
              <a:off x="-14478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rot="16200000" flipH="1">
              <a:off x="-16383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rot="5400000">
              <a:off x="-14859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rot="5400000">
              <a:off x="-3238500" y="3314700"/>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rot="16200000" flipH="1">
              <a:off x="-3314700" y="3314700"/>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rot="16200000" flipH="1">
              <a:off x="-1371600" y="2971800"/>
              <a:ext cx="6858000" cy="9144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rot="16200000" flipH="1">
              <a:off x="-2819400" y="3200400"/>
              <a:ext cx="6858000"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rot="5400000">
              <a:off x="-2705099" y="3238500"/>
              <a:ext cx="6858000"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rot="16200000" flipH="1">
              <a:off x="-2133600" y="3200400"/>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rot="16200000" flipH="1">
              <a:off x="-31242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rot="16200000" flipH="1">
              <a:off x="-1828799" y="3352799"/>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rot="16200000" flipH="1">
              <a:off x="-28194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rot="16200000" flipH="1">
              <a:off x="-2438400" y="3124200"/>
              <a:ext cx="6858000" cy="609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rot="5400000">
              <a:off x="-1731645" y="2722245"/>
              <a:ext cx="6858000"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rot="5400000">
              <a:off x="-1142048" y="3277552"/>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a:xfrm rot="5400000">
              <a:off x="-9144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rot="5400000">
              <a:off x="-1855470" y="3227070"/>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rot="16200000" flipH="1">
              <a:off x="-2643187" y="3252788"/>
              <a:ext cx="6858000"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rot="16200000" flipH="1">
              <a:off x="-1954530" y="3326130"/>
              <a:ext cx="6858000" cy="20574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rot="16200000" flipH="1">
              <a:off x="-23622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rot="16200000" flipH="1">
              <a:off x="-21336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a:xfrm rot="16200000" flipH="1">
              <a:off x="10668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rot="16200000" flipH="1">
              <a:off x="8763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rot="5400000">
              <a:off x="1028700" y="3238500"/>
              <a:ext cx="6858000" cy="3810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rot="5400000">
              <a:off x="-723900" y="3314700"/>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rot="16200000" flipH="1">
              <a:off x="-800100" y="3314700"/>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rot="5400000">
              <a:off x="-152400" y="3429000"/>
              <a:ext cx="6858000"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rot="16200000" flipH="1">
              <a:off x="-304800" y="3200400"/>
              <a:ext cx="6858000" cy="4572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rot="5400000">
              <a:off x="-190499" y="3238500"/>
              <a:ext cx="6858000" cy="3810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rot="16200000" flipH="1">
              <a:off x="381000" y="3200400"/>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rot="16200000" flipH="1">
              <a:off x="-609600" y="3276600"/>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rot="16200000" flipH="1">
              <a:off x="685801" y="3352799"/>
              <a:ext cx="6858000" cy="152401"/>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p:nvCxnSpPr>
          <p:spPr>
            <a:xfrm rot="16200000" flipH="1">
              <a:off x="-3048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p:nvCxnSpPr>
          <p:spPr>
            <a:xfrm rot="5400000">
              <a:off x="-1028700" y="3314700"/>
              <a:ext cx="6858000"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rot="5400000">
              <a:off x="782955" y="2722245"/>
              <a:ext cx="6858000"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p:nvCxnSpPr>
          <p:spPr>
            <a:xfrm rot="5400000">
              <a:off x="1372552" y="3277552"/>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p:nvCxnSpPr>
          <p:spPr>
            <a:xfrm rot="5400000">
              <a:off x="16002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p:nvCxnSpPr>
          <p:spPr>
            <a:xfrm rot="5400000">
              <a:off x="659130" y="3227070"/>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p:nvCxnSpPr>
          <p:spPr>
            <a:xfrm rot="16200000" flipH="1">
              <a:off x="-128587" y="3252788"/>
              <a:ext cx="6858000"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p:nvCxnSpPr>
          <p:spPr>
            <a:xfrm rot="16200000" flipH="1">
              <a:off x="560070" y="3326130"/>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p:nvCxnSpPr>
          <p:spPr>
            <a:xfrm rot="16200000" flipH="1">
              <a:off x="152400" y="3352800"/>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p:nvCxnSpPr>
          <p:spPr>
            <a:xfrm rot="16200000" flipH="1">
              <a:off x="3810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rot="16200000" flipH="1">
              <a:off x="2743200" y="3352801"/>
              <a:ext cx="6858000" cy="1524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rot="16200000" flipH="1">
              <a:off x="2095501" y="3238501"/>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p:nvCxnSpPr>
          <p:spPr>
            <a:xfrm rot="5400000">
              <a:off x="2705100" y="3238501"/>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p:nvCxnSpPr>
          <p:spPr>
            <a:xfrm rot="5400000">
              <a:off x="1828801" y="3276600"/>
              <a:ext cx="6857999" cy="3048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rot="16200000" flipH="1">
              <a:off x="1066800" y="3200402"/>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rot="16200000" flipH="1">
              <a:off x="2362201" y="3352800"/>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rot="5400000">
              <a:off x="2646045" y="2722246"/>
              <a:ext cx="6858000" cy="1413510"/>
            </a:xfrm>
            <a:prstGeom prst="line">
              <a:avLst/>
            </a:prstGeom>
            <a:ln>
              <a:solidFill>
                <a:schemeClr val="accent1">
                  <a:alpha val="56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rot="5400000">
              <a:off x="3048952" y="3277553"/>
              <a:ext cx="6858000"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rot="5400000">
              <a:off x="2895600" y="3276601"/>
              <a:ext cx="685800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rot="5400000">
              <a:off x="2388870" y="3227071"/>
              <a:ext cx="6858000"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rot="16200000" flipH="1">
              <a:off x="2236470" y="3326131"/>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rot="16200000" flipH="1">
              <a:off x="1752600" y="3352801"/>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rot="16200000" flipH="1">
              <a:off x="19812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rot="5400000">
              <a:off x="3467100" y="3314701"/>
              <a:ext cx="6858000"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rot="16200000" flipH="1">
              <a:off x="3467099" y="3314701"/>
              <a:ext cx="6858000"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rot="5400000">
              <a:off x="4038600" y="3429001"/>
              <a:ext cx="6858000"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p:nvCxnSpPr>
          <p:spPr>
            <a:xfrm rot="16200000" flipH="1">
              <a:off x="3886200" y="3200401"/>
              <a:ext cx="6858000"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p:nvCxnSpPr>
          <p:spPr>
            <a:xfrm rot="5400000">
              <a:off x="4000501" y="3238501"/>
              <a:ext cx="6858000"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p:nvCxnSpPr>
          <p:spPr>
            <a:xfrm rot="16200000" flipH="1">
              <a:off x="4572000" y="3200401"/>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p:nvCxnSpPr>
          <p:spPr>
            <a:xfrm rot="16200000" flipH="1">
              <a:off x="3733800" y="3352800"/>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p:nvCxnSpPr>
          <p:spPr>
            <a:xfrm rot="5400000">
              <a:off x="3619500" y="3314700"/>
              <a:ext cx="6858000"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p:nvCxnSpPr>
          <p:spPr>
            <a:xfrm rot="16200000" flipH="1">
              <a:off x="4214813" y="3252788"/>
              <a:ext cx="6858000"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rot="16200000" flipH="1">
              <a:off x="4751070" y="3326131"/>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p:nvCxnSpPr>
          <p:spPr>
            <a:xfrm rot="16200000" flipH="1">
              <a:off x="4343400" y="3352801"/>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rot="16200000" flipH="1">
              <a:off x="4572000" y="3352801"/>
              <a:ext cx="6858000"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rot="16200000" flipH="1">
              <a:off x="5257800" y="3352802"/>
              <a:ext cx="6858000"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rot="16200000" flipH="1">
              <a:off x="5067300" y="3238502"/>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rot="5400000">
              <a:off x="5219700" y="3238502"/>
              <a:ext cx="6858000" cy="381000"/>
            </a:xfrm>
            <a:prstGeom prst="line">
              <a:avLst/>
            </a:prstGeom>
            <a:ln w="5080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rot="16200000" flipH="1">
              <a:off x="4876801" y="3352801"/>
              <a:ext cx="6858000"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rot="5400000">
              <a:off x="5527994" y="3318196"/>
              <a:ext cx="6888479" cy="191133"/>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rot="5400000">
              <a:off x="4850130" y="3227072"/>
              <a:ext cx="6858000" cy="40386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p:nvCxnSpPr>
          <p:spPr>
            <a:xfrm rot="16200000" flipH="1">
              <a:off x="4751070" y="3326132"/>
              <a:ext cx="6858000"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rot="5400000">
              <a:off x="5562599" y="3429001"/>
              <a:ext cx="6858002" cy="1588"/>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rot="5400000">
              <a:off x="2552700" y="3390900"/>
              <a:ext cx="6858000" cy="76200"/>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rot="16200000" flipH="1">
              <a:off x="3048000" y="3352800"/>
              <a:ext cx="6858000" cy="1524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p:nvCxnSpPr>
          <p:spPr>
            <a:xfrm rot="16200000" flipH="1">
              <a:off x="3238500" y="3238500"/>
              <a:ext cx="6858000" cy="381000"/>
            </a:xfrm>
            <a:prstGeom prst="line">
              <a:avLst/>
            </a:prstGeom>
            <a:ln w="19050">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p:nvCxnSpPr>
          <p:spPr>
            <a:xfrm rot="5400000">
              <a:off x="2133600" y="3276600"/>
              <a:ext cx="6858000" cy="3048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p:nvCxnSpPr>
          <p:spPr>
            <a:xfrm rot="16200000" flipH="1">
              <a:off x="3148013" y="3252789"/>
              <a:ext cx="6858000"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rot="5400000">
              <a:off x="3771900" y="3238500"/>
              <a:ext cx="6858000"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p:nvCxnSpPr>
          <p:spPr>
            <a:xfrm rot="5400000">
              <a:off x="4229100" y="2933700"/>
              <a:ext cx="6858000" cy="990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p:nvCxnSpPr>
          <p:spPr>
            <a:xfrm rot="16200000" flipH="1">
              <a:off x="1371600" y="3200403"/>
              <a:ext cx="6858000"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p:txBody>
          <a:bodyPr/>
          <a:lstStyle/>
          <a:p>
            <a:fld id="{099F6BEB-9E08-448D-A3A6-58893E52C1C8}" type="datetimeFigureOut">
              <a:rPr lang="en-GB" smtClean="0"/>
              <a:t>30/08/2017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1C6EC2A-E343-4810-886A-C0D8D6D91498}" type="slidenum">
              <a:rPr lang="en-GB" smtClean="0"/>
              <a:t>‹#›</a:t>
            </a:fld>
            <a:endParaRPr lang="en-GB"/>
          </a:p>
        </p:txBody>
      </p:sp>
      <p:sp>
        <p:nvSpPr>
          <p:cNvPr id="113" name="Rectangle 112"/>
          <p:cNvSpPr/>
          <p:nvPr/>
        </p:nvSpPr>
        <p:spPr>
          <a:xfrm>
            <a:off x="0" y="1905000"/>
            <a:ext cx="4953000" cy="3124200"/>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grpSp>
        <p:nvGrpSpPr>
          <p:cNvPr id="94" name="Group 93"/>
          <p:cNvGrpSpPr/>
          <p:nvPr/>
        </p:nvGrpSpPr>
        <p:grpSpPr>
          <a:xfrm>
            <a:off x="0" y="2057400"/>
            <a:ext cx="4801394" cy="2820988"/>
            <a:chOff x="0" y="2057400"/>
            <a:chExt cx="4801394" cy="2820988"/>
          </a:xfrm>
        </p:grpSpPr>
        <p:cxnSp>
          <p:nvCxnSpPr>
            <p:cNvPr id="117" name="Straight Connector 116"/>
            <p:cNvCxnSpPr/>
            <p:nvPr/>
          </p:nvCxnSpPr>
          <p:spPr>
            <a:xfrm>
              <a:off x="0" y="2057400"/>
              <a:ext cx="48006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0" y="4876800"/>
              <a:ext cx="48006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rot="5400000">
              <a:off x="3391694" y="3467100"/>
              <a:ext cx="2818606"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228600" y="2130425"/>
            <a:ext cx="4419600" cy="1600327"/>
          </a:xfrm>
        </p:spPr>
        <p:txBody>
          <a:bodyPr anchor="b">
            <a:normAutofit/>
          </a:bodyPr>
          <a:lstStyle>
            <a:lvl1pPr algn="l">
              <a:defRPr sz="3600" b="1" cap="none" spc="40" baseline="0">
                <a:ln w="13335" cmpd="sng">
                  <a:solidFill>
                    <a:schemeClr val="accent1">
                      <a:lumMod val="50000"/>
                    </a:schemeClr>
                  </a:solidFill>
                  <a:prstDash val="solid"/>
                </a:ln>
                <a:solidFill>
                  <a:schemeClr val="accent6">
                    <a:tint val="1000"/>
                  </a:schemeClr>
                </a:solidFill>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28600" y="3733800"/>
            <a:ext cx="4419600" cy="1066800"/>
          </a:xfrm>
        </p:spPr>
        <p:txBody>
          <a:bodyPr>
            <a:normAutofit/>
          </a:bodyPr>
          <a:lstStyle>
            <a:lvl1pPr marL="0" indent="0" algn="l">
              <a:buNone/>
              <a:defRPr sz="22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9F6BEB-9E08-448D-A3A6-58893E52C1C8}" type="datetimeFigureOut">
              <a:rPr lang="en-GB" smtClean="0"/>
              <a:t>30/08/2017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1C6EC2A-E343-4810-886A-C0D8D6D91498}"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9F6BEB-9E08-448D-A3A6-58893E52C1C8}" type="datetimeFigureOut">
              <a:rPr lang="en-GB" smtClean="0"/>
              <a:t>30/08/2017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1C6EC2A-E343-4810-886A-C0D8D6D91498}" type="slidenum">
              <a:rPr lang="en-GB" smtClean="0"/>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99F6BEB-9E08-448D-A3A6-58893E52C1C8}" type="datetimeFigureOut">
              <a:rPr lang="en-GB" smtClean="0"/>
              <a:t>30/08/2017</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1C6EC2A-E343-4810-886A-C0D8D6D91498}" type="slidenum">
              <a:rPr lang="en-GB" smtClean="0"/>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grpSp>
        <p:nvGrpSpPr>
          <p:cNvPr id="7" name="Group 92"/>
          <p:cNvGrpSpPr/>
          <p:nvPr/>
        </p:nvGrpSpPr>
        <p:grpSpPr>
          <a:xfrm>
            <a:off x="1" y="-30478"/>
            <a:ext cx="9067799" cy="4846320"/>
            <a:chOff x="1" y="-30477"/>
            <a:chExt cx="9067799" cy="4526277"/>
          </a:xfrm>
        </p:grpSpPr>
        <p:cxnSp>
          <p:nvCxnSpPr>
            <p:cNvPr id="8" name="Straight Connector 7"/>
            <p:cNvCxnSpPr/>
            <p:nvPr/>
          </p:nvCxnSpPr>
          <p:spPr>
            <a:xfrm rot="16200000" flipH="1">
              <a:off x="-27166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6200000" flipH="1">
              <a:off x="-46216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rot="5400000">
              <a:off x="-30976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206236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rot="16200000" flipH="1">
              <a:off x="-2138565"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rot="16200000" flipH="1">
              <a:off x="-195465" y="1785212"/>
              <a:ext cx="4505731" cy="9144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6200000" flipH="1">
              <a:off x="-1643265" y="2013812"/>
              <a:ext cx="4505731"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rot="5400000">
              <a:off x="-1528964"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16200000" flipH="1">
              <a:off x="-957465" y="2013812"/>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16200000" flipH="1">
              <a:off x="-194806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16200000" flipH="1">
              <a:off x="-652664" y="2166211"/>
              <a:ext cx="4505731" cy="152401"/>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16200000" flipH="1">
              <a:off x="-164326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rot="16200000" flipH="1">
              <a:off x="-1790700" y="2019300"/>
              <a:ext cx="4495800" cy="4572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rot="5400000">
              <a:off x="-555510" y="1535657"/>
              <a:ext cx="4505731"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rot="5400000">
              <a:off x="34087" y="2090964"/>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rot="5400000">
              <a:off x="2617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rot="5400000">
              <a:off x="-67933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rot="16200000" flipH="1">
              <a:off x="-1467052" y="2066200"/>
              <a:ext cx="4505731"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rot="16200000" flipH="1">
              <a:off x="-77839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rot="16200000" flipH="1">
              <a:off x="-118606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rot="16200000" flipH="1">
              <a:off x="-95746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rot="16200000" flipH="1">
              <a:off x="22429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rot="16200000" flipH="1">
              <a:off x="20524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rot="5400000">
              <a:off x="2204835" y="2051912"/>
              <a:ext cx="4505731" cy="3810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rot="5400000">
              <a:off x="45223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rot="16200000" flipH="1">
              <a:off x="376035"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rot="5400000">
              <a:off x="1023735" y="2242139"/>
              <a:ext cx="4505731"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rot="16200000" flipH="1">
              <a:off x="871335" y="2013812"/>
              <a:ext cx="4505731" cy="4572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rot="5400000">
              <a:off x="985636"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rot="16200000" flipH="1">
              <a:off x="1557135" y="2013812"/>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16200000" flipH="1">
              <a:off x="5665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rot="16200000" flipH="1">
              <a:off x="1861936" y="2166211"/>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rot="16200000" flipH="1">
              <a:off x="8713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rot="5400000">
              <a:off x="147435" y="2128112"/>
              <a:ext cx="4505731"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rot="5400000">
              <a:off x="1959090" y="1535657"/>
              <a:ext cx="4505731" cy="1413510"/>
            </a:xfrm>
            <a:prstGeom prst="line">
              <a:avLst/>
            </a:prstGeom>
            <a:ln>
              <a:solidFill>
                <a:schemeClr val="accent1">
                  <a:alpha val="39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rot="5400000">
              <a:off x="2548687" y="2090964"/>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rot="5400000">
              <a:off x="27763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rot="5400000">
              <a:off x="183526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rot="16200000" flipH="1">
              <a:off x="1047548" y="2066200"/>
              <a:ext cx="4505731" cy="352425"/>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rot="16200000" flipH="1">
              <a:off x="17362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rot="16200000" flipH="1">
              <a:off x="13285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rot="16200000" flipH="1">
              <a:off x="1557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rot="16200000" flipH="1">
              <a:off x="3919335" y="2166212"/>
              <a:ext cx="4505731" cy="152400"/>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16200000" flipH="1">
              <a:off x="3271636"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rot="5400000">
              <a:off x="38812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rot="5400000">
              <a:off x="3004936" y="2090012"/>
              <a:ext cx="4505730" cy="3048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16200000" flipH="1">
              <a:off x="2242935" y="2013813"/>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rot="16200000" flipH="1">
              <a:off x="3538336" y="2166212"/>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rot="5400000">
              <a:off x="3822180" y="1535657"/>
              <a:ext cx="4505731" cy="1413510"/>
            </a:xfrm>
            <a:prstGeom prst="line">
              <a:avLst/>
            </a:prstGeom>
            <a:ln>
              <a:solidFill>
                <a:schemeClr val="accent1">
                  <a:alpha val="56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rot="5400000">
              <a:off x="4225087" y="2090965"/>
              <a:ext cx="4505731" cy="302895"/>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rot="5400000">
              <a:off x="4071735" y="2090012"/>
              <a:ext cx="4505731"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rot="5400000">
              <a:off x="3565005" y="2040482"/>
              <a:ext cx="4505731" cy="40386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rot="16200000" flipH="1">
              <a:off x="34126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rot="16200000" flipH="1">
              <a:off x="2928735" y="2166212"/>
              <a:ext cx="4505731" cy="152400"/>
            </a:xfrm>
            <a:prstGeom prst="line">
              <a:avLst/>
            </a:prstGeom>
            <a:ln w="57150">
              <a:solidFill>
                <a:schemeClr val="accent1">
                  <a:alpha val="3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16200000" flipH="1">
              <a:off x="3081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4643235" y="2128112"/>
              <a:ext cx="4505731" cy="228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16200000" flipH="1">
              <a:off x="4643234" y="2128112"/>
              <a:ext cx="4505731" cy="228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rot="5400000">
              <a:off x="5214735" y="2242140"/>
              <a:ext cx="4505731" cy="1588"/>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rot="16200000" flipH="1">
              <a:off x="5062335" y="2013812"/>
              <a:ext cx="4505731" cy="457200"/>
            </a:xfrm>
            <a:prstGeom prst="line">
              <a:avLst/>
            </a:prstGeom>
            <a:ln>
              <a:solidFill>
                <a:schemeClr val="accent1">
                  <a:alpha val="9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rot="5400000">
              <a:off x="5176636" y="2051912"/>
              <a:ext cx="4505731" cy="38100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rot="16200000" flipH="1">
              <a:off x="5748135" y="2013813"/>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rot="16200000" flipH="1">
              <a:off x="49099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rot="5400000">
              <a:off x="4795635" y="2128112"/>
              <a:ext cx="4505731" cy="2286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rot="16200000" flipH="1">
              <a:off x="5390948" y="2066200"/>
              <a:ext cx="4505731"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rot="16200000" flipH="1">
              <a:off x="5927205" y="2139542"/>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16200000" flipH="1">
              <a:off x="5519535" y="2166212"/>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16200000" flipH="1">
              <a:off x="5748135" y="2166212"/>
              <a:ext cx="4505731" cy="152400"/>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16200000" flipH="1">
              <a:off x="6433935" y="2166213"/>
              <a:ext cx="4505731"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16200000" flipH="1">
              <a:off x="6243435" y="2051913"/>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5400000">
              <a:off x="6395835" y="2051913"/>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16200000" flipH="1">
              <a:off x="6052936" y="2166212"/>
              <a:ext cx="4505731" cy="152401"/>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5400000">
              <a:off x="6709356" y="2136834"/>
              <a:ext cx="4525755" cy="191133"/>
            </a:xfrm>
            <a:prstGeom prst="line">
              <a:avLst/>
            </a:prstGeom>
            <a:effectLst/>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5400000">
              <a:off x="6026265" y="2040483"/>
              <a:ext cx="4505731" cy="40386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16200000" flipH="1">
              <a:off x="5927205" y="2139543"/>
              <a:ext cx="4505731" cy="2057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5400000">
              <a:off x="6738734" y="2242140"/>
              <a:ext cx="4505732" cy="1588"/>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rot="5400000">
              <a:off x="3728835" y="2204312"/>
              <a:ext cx="4505731" cy="76200"/>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rot="16200000" flipH="1">
              <a:off x="4224135" y="2166212"/>
              <a:ext cx="4505731" cy="1524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rot="16200000" flipH="1">
              <a:off x="4414635" y="2051912"/>
              <a:ext cx="4505731" cy="381000"/>
            </a:xfrm>
            <a:prstGeom prst="line">
              <a:avLst/>
            </a:prstGeom>
            <a:ln w="19050">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rot="5400000">
              <a:off x="3309735" y="2090012"/>
              <a:ext cx="4505731" cy="304800"/>
            </a:xfrm>
            <a:prstGeom prst="line">
              <a:avLst/>
            </a:prstGeom>
            <a:ln w="47625">
              <a:solidFill>
                <a:schemeClr val="accent1">
                  <a:alpha val="63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rot="16200000" flipH="1">
              <a:off x="4324148" y="2066200"/>
              <a:ext cx="4505731" cy="352425"/>
            </a:xfrm>
            <a:prstGeom prst="line">
              <a:avLst/>
            </a:prstGeom>
            <a:ln w="15875">
              <a:solidFill>
                <a:schemeClr val="accent1">
                  <a:alpha val="72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rot="5400000">
              <a:off x="4948035" y="2051912"/>
              <a:ext cx="4505731"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rot="5400000">
              <a:off x="5405235" y="1747112"/>
              <a:ext cx="4505731" cy="990600"/>
            </a:xfrm>
            <a:prstGeom prst="line">
              <a:avLst/>
            </a:prstGeom>
            <a:ln w="28575">
              <a:solidFill>
                <a:schemeClr val="accent1">
                  <a:alpha val="58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rot="16200000" flipH="1">
              <a:off x="2547735" y="2013814"/>
              <a:ext cx="4505731" cy="457199"/>
            </a:xfrm>
            <a:prstGeom prst="line">
              <a:avLst/>
            </a:prstGeom>
            <a:ln w="38100">
              <a:solidFill>
                <a:schemeClr val="accent1">
                  <a:alpha val="47000"/>
                </a:schemeClr>
              </a:solidFill>
            </a:ln>
          </p:spPr>
          <p:style>
            <a:lnRef idx="1">
              <a:schemeClr val="accent1"/>
            </a:lnRef>
            <a:fillRef idx="0">
              <a:schemeClr val="accent1"/>
            </a:fillRef>
            <a:effectRef idx="0">
              <a:schemeClr val="accent1"/>
            </a:effectRef>
            <a:fontRef idx="minor">
              <a:schemeClr val="tx1"/>
            </a:fontRef>
          </p:style>
        </p:cxnSp>
      </p:grpSp>
      <p:sp>
        <p:nvSpPr>
          <p:cNvPr id="94" name="Rectangle 93"/>
          <p:cNvSpPr/>
          <p:nvPr/>
        </p:nvSpPr>
        <p:spPr>
          <a:xfrm>
            <a:off x="0" y="4311168"/>
            <a:ext cx="9144000" cy="1905000"/>
          </a:xfrm>
          <a:prstGeom prst="rect">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96" name="Straight Connector 95"/>
          <p:cNvCxnSpPr/>
          <p:nvPr/>
        </p:nvCxnSpPr>
        <p:spPr>
          <a:xfrm>
            <a:off x="0" y="4387368"/>
            <a:ext cx="91440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0" y="6138380"/>
            <a:ext cx="914400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idx="1"/>
          </p:nvPr>
        </p:nvSpPr>
        <p:spPr>
          <a:xfrm>
            <a:off x="457200" y="5621364"/>
            <a:ext cx="8305800" cy="414649"/>
          </a:xfrm>
        </p:spPr>
        <p:txBody>
          <a:bodyPr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5" name="Title 94"/>
          <p:cNvSpPr>
            <a:spLocks noGrp="1"/>
          </p:cNvSpPr>
          <p:nvPr>
            <p:ph type="title"/>
          </p:nvPr>
        </p:nvSpPr>
        <p:spPr>
          <a:xfrm>
            <a:off x="457200" y="4463568"/>
            <a:ext cx="8305800" cy="1143000"/>
          </a:xfrm>
        </p:spPr>
        <p:txBody>
          <a:bodyPr/>
          <a:lstStyle/>
          <a:p>
            <a:r>
              <a:rPr lang="en-US" smtClean="0"/>
              <a:t>Click to edit Master title style</a:t>
            </a:r>
            <a:endParaRPr lang="en-US"/>
          </a:p>
        </p:txBody>
      </p:sp>
      <p:sp>
        <p:nvSpPr>
          <p:cNvPr id="2" name="Date Placeholder 1"/>
          <p:cNvSpPr>
            <a:spLocks noGrp="1"/>
          </p:cNvSpPr>
          <p:nvPr>
            <p:ph type="dt" sz="half" idx="10"/>
          </p:nvPr>
        </p:nvSpPr>
        <p:spPr/>
        <p:txBody>
          <a:bodyPr/>
          <a:lstStyle/>
          <a:p>
            <a:fld id="{099F6BEB-9E08-448D-A3A6-58893E52C1C8}" type="datetimeFigureOut">
              <a:rPr lang="en-GB" smtClean="0"/>
              <a:t>30/08/2017</a:t>
            </a:fld>
            <a:endParaRPr lang="en-GB"/>
          </a:p>
        </p:txBody>
      </p:sp>
      <p:sp>
        <p:nvSpPr>
          <p:cNvPr id="91" name="Footer Placeholder 90"/>
          <p:cNvSpPr>
            <a:spLocks noGrp="1"/>
          </p:cNvSpPr>
          <p:nvPr>
            <p:ph type="ftr" sz="quarter" idx="11"/>
          </p:nvPr>
        </p:nvSpPr>
        <p:spPr/>
        <p:txBody>
          <a:bodyPr/>
          <a:lstStyle/>
          <a:p>
            <a:endParaRPr lang="en-GB"/>
          </a:p>
        </p:txBody>
      </p:sp>
      <p:sp>
        <p:nvSpPr>
          <p:cNvPr id="92" name="Slide Number Placeholder 91"/>
          <p:cNvSpPr>
            <a:spLocks noGrp="1"/>
          </p:cNvSpPr>
          <p:nvPr>
            <p:ph type="sldNum" sz="quarter" idx="12"/>
          </p:nvPr>
        </p:nvSpPr>
        <p:spPr/>
        <p:txBody>
          <a:bodyPr/>
          <a:lstStyle/>
          <a:p>
            <a:fld id="{21C6EC2A-E343-4810-886A-C0D8D6D91498}" type="slidenum">
              <a:rPr lang="en-GB" smtClean="0"/>
              <a:t>‹#›</a:t>
            </a:fld>
            <a:endParaRPr lang="en-GB"/>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99F6BEB-9E08-448D-A3A6-58893E52C1C8}" type="datetimeFigureOut">
              <a:rPr lang="en-GB" smtClean="0"/>
              <a:t>30/08/2017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1C6EC2A-E343-4810-886A-C0D8D6D91498}" type="slidenum">
              <a:rPr lang="en-GB" smtClean="0"/>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lgn="ctr">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99F6BEB-9E08-448D-A3A6-58893E52C1C8}" type="datetimeFigureOut">
              <a:rPr lang="en-GB" smtClean="0"/>
              <a:t>30/08/2017</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1C6EC2A-E343-4810-886A-C0D8D6D91498}" type="slidenum">
              <a:rPr lang="en-GB" smtClean="0"/>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99F6BEB-9E08-448D-A3A6-58893E52C1C8}" type="datetimeFigureOut">
              <a:rPr lang="en-GB" smtClean="0"/>
              <a:t>30/08/2017</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1C6EC2A-E343-4810-886A-C0D8D6D91498}"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9F6BEB-9E08-448D-A3A6-58893E52C1C8}" type="datetimeFigureOut">
              <a:rPr lang="en-GB" smtClean="0"/>
              <a:t>30/08/2017</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1C6EC2A-E343-4810-886A-C0D8D6D91498}" type="slidenum">
              <a:rPr lang="en-GB" smtClean="0"/>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0400" y="273050"/>
            <a:ext cx="54864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99F6BEB-9E08-448D-A3A6-58893E52C1C8}" type="datetimeFigureOut">
              <a:rPr lang="en-GB" smtClean="0"/>
              <a:t>30/08/2017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1C6EC2A-E343-4810-886A-C0D8D6D91498}" type="slidenum">
              <a:rPr lang="en-GB" smtClean="0"/>
              <a:t>‹#›</a:t>
            </a:fld>
            <a:endParaRPr lang="en-GB"/>
          </a:p>
        </p:txBody>
      </p:sp>
      <p:sp>
        <p:nvSpPr>
          <p:cNvPr id="37" name="Rectangle 36"/>
          <p:cNvSpPr/>
          <p:nvPr/>
        </p:nvSpPr>
        <p:spPr>
          <a:xfrm>
            <a:off x="0" y="1563624"/>
            <a:ext cx="2761488" cy="3313176"/>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39" name="Straight Connector 38"/>
          <p:cNvCxnSpPr/>
          <p:nvPr/>
        </p:nvCxnSpPr>
        <p:spPr>
          <a:xfrm rot="5400000">
            <a:off x="1128157" y="3221339"/>
            <a:ext cx="3017520"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0" y="1712976"/>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0" y="4733544"/>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2400" y="1901952"/>
            <a:ext cx="2377440" cy="1371600"/>
          </a:xfrm>
        </p:spPr>
        <p:txBody>
          <a:bodyPr anchor="b">
            <a:normAutofit/>
          </a:bodyPr>
          <a:lstStyle>
            <a:lvl1pPr algn="l" defTabSz="914400" rtl="0" eaLnBrk="1" latinLnBrk="0" hangingPunct="1">
              <a:spcBef>
                <a:spcPct val="0"/>
              </a:spcBef>
              <a:buNone/>
              <a:tabLst>
                <a:tab pos="3830638" algn="l"/>
              </a:tabLst>
              <a:defRPr lang="en-US" sz="2600" b="1" kern="1200" cap="none" spc="20" baseline="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latin typeface="+mj-lt"/>
                <a:ea typeface="+mj-ea"/>
                <a:cs typeface="+mj-cs"/>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152400" y="3273552"/>
            <a:ext cx="2377440" cy="1371600"/>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200400" y="381000"/>
            <a:ext cx="5562600" cy="5638800"/>
          </a:xfrm>
          <a:solidFill>
            <a:schemeClr val="bg2"/>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5" name="Date Placeholder 4"/>
          <p:cNvSpPr>
            <a:spLocks noGrp="1"/>
          </p:cNvSpPr>
          <p:nvPr>
            <p:ph type="dt" sz="half" idx="10"/>
          </p:nvPr>
        </p:nvSpPr>
        <p:spPr/>
        <p:txBody>
          <a:bodyPr/>
          <a:lstStyle/>
          <a:p>
            <a:fld id="{099F6BEB-9E08-448D-A3A6-58893E52C1C8}" type="datetimeFigureOut">
              <a:rPr lang="en-GB" smtClean="0"/>
              <a:t>30/08/2017</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1C6EC2A-E343-4810-886A-C0D8D6D91498}" type="slidenum">
              <a:rPr lang="en-GB" smtClean="0"/>
              <a:t>‹#›</a:t>
            </a:fld>
            <a:endParaRPr lang="en-GB"/>
          </a:p>
        </p:txBody>
      </p:sp>
      <p:sp>
        <p:nvSpPr>
          <p:cNvPr id="33" name="Rectangle 32"/>
          <p:cNvSpPr/>
          <p:nvPr/>
        </p:nvSpPr>
        <p:spPr>
          <a:xfrm>
            <a:off x="0" y="1563624"/>
            <a:ext cx="2761488" cy="3313176"/>
          </a:xfrm>
          <a:prstGeom prst="rect">
            <a:avLst/>
          </a:prstGeom>
          <a:solidFill>
            <a:schemeClr val="accent1"/>
          </a:solidFill>
          <a:ln>
            <a:noFill/>
          </a:ln>
          <a:effectLst>
            <a:outerShdw blurRad="50800" dist="38100" dir="27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cxnSp>
        <p:nvCxnSpPr>
          <p:cNvPr id="34" name="Straight Connector 33"/>
          <p:cNvCxnSpPr/>
          <p:nvPr/>
        </p:nvCxnSpPr>
        <p:spPr>
          <a:xfrm rot="5400000">
            <a:off x="1128157" y="3221339"/>
            <a:ext cx="3017520" cy="794"/>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0" y="1712976"/>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0" y="4733544"/>
            <a:ext cx="2651760" cy="158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55448" y="1905000"/>
            <a:ext cx="2377440" cy="1371600"/>
          </a:xfrm>
        </p:spPr>
        <p:txBody>
          <a:bodyPr anchor="b">
            <a:normAutofit/>
          </a:bodyPr>
          <a:lstStyle>
            <a:lvl1pPr algn="l">
              <a:defRPr sz="2600" b="1" cap="none" spc="20" baseline="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152400" y="3276600"/>
            <a:ext cx="2377440" cy="1371600"/>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90" name="Rectangle 189"/>
          <p:cNvSpPr/>
          <p:nvPr/>
        </p:nvSpPr>
        <p:spPr>
          <a:xfrm>
            <a:off x="149352" y="137160"/>
            <a:ext cx="8869680" cy="6583680"/>
          </a:xfrm>
          <a:prstGeom prst="rect">
            <a:avLst/>
          </a:prstGeom>
          <a:noFill/>
          <a:ln w="19050" cmpd="sng">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kern="1200">
              <a:solidFill>
                <a:prstClr val="white"/>
              </a:solidFill>
              <a:latin typeface="Tw Cen MT"/>
              <a:ea typeface="+mn-ea"/>
              <a:cs typeface="+mn-cs"/>
            </a:endParaRPr>
          </a:p>
        </p:txBody>
      </p:sp>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12408"/>
            <a:ext cx="2133600" cy="365125"/>
          </a:xfrm>
          <a:prstGeom prst="rect">
            <a:avLst/>
          </a:prstGeom>
        </p:spPr>
        <p:txBody>
          <a:bodyPr vert="horz" lIns="91440" tIns="45720" rIns="91440" bIns="45720" rtlCol="0" anchor="ctr"/>
          <a:lstStyle>
            <a:lvl1pPr algn="l">
              <a:defRPr sz="1200">
                <a:solidFill>
                  <a:schemeClr val="tx2"/>
                </a:solidFill>
              </a:defRPr>
            </a:lvl1pPr>
          </a:lstStyle>
          <a:p>
            <a:fld id="{099F6BEB-9E08-448D-A3A6-58893E52C1C8}" type="datetimeFigureOut">
              <a:rPr lang="en-GB" smtClean="0"/>
              <a:t>30/08/2017</a:t>
            </a:fld>
            <a:endParaRPr lang="en-GB"/>
          </a:p>
        </p:txBody>
      </p:sp>
      <p:sp>
        <p:nvSpPr>
          <p:cNvPr id="5" name="Footer Placeholder 4"/>
          <p:cNvSpPr>
            <a:spLocks noGrp="1"/>
          </p:cNvSpPr>
          <p:nvPr>
            <p:ph type="ftr" sz="quarter" idx="3"/>
          </p:nvPr>
        </p:nvSpPr>
        <p:spPr>
          <a:xfrm>
            <a:off x="2831123" y="6312408"/>
            <a:ext cx="3481754" cy="365125"/>
          </a:xfrm>
          <a:prstGeom prst="rect">
            <a:avLst/>
          </a:prstGeom>
        </p:spPr>
        <p:txBody>
          <a:bodyPr vert="horz" lIns="91440" tIns="45720" rIns="91440" bIns="45720" rtlCol="0" anchor="ctr"/>
          <a:lstStyle>
            <a:lvl1pPr algn="ctr">
              <a:defRPr sz="1200">
                <a:solidFill>
                  <a:schemeClr val="tx2"/>
                </a:solidFill>
              </a:defRPr>
            </a:lvl1pPr>
          </a:lstStyle>
          <a:p>
            <a:endParaRPr lang="en-GB"/>
          </a:p>
        </p:txBody>
      </p:sp>
      <p:sp>
        <p:nvSpPr>
          <p:cNvPr id="6" name="Slide Number Placeholder 5"/>
          <p:cNvSpPr>
            <a:spLocks noGrp="1"/>
          </p:cNvSpPr>
          <p:nvPr>
            <p:ph type="sldNum" sz="quarter" idx="4"/>
          </p:nvPr>
        </p:nvSpPr>
        <p:spPr>
          <a:xfrm>
            <a:off x="6553200" y="6312408"/>
            <a:ext cx="2133600" cy="365125"/>
          </a:xfrm>
          <a:prstGeom prst="rect">
            <a:avLst/>
          </a:prstGeom>
        </p:spPr>
        <p:txBody>
          <a:bodyPr vert="horz" lIns="91440" tIns="45720" rIns="91440" bIns="45720" rtlCol="0" anchor="ctr"/>
          <a:lstStyle>
            <a:lvl1pPr algn="r">
              <a:defRPr sz="1200">
                <a:solidFill>
                  <a:schemeClr val="tx2"/>
                </a:solidFill>
              </a:defRPr>
            </a:lvl1pPr>
          </a:lstStyle>
          <a:p>
            <a:fld id="{21C6EC2A-E343-4810-886A-C0D8D6D91498}" type="slidenum">
              <a:rPr lang="en-GB" smtClean="0"/>
              <a:t>‹#›</a:t>
            </a:fld>
            <a:endParaRPr lang="en-GB"/>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tabLst>
          <a:tab pos="3830638" algn="l"/>
        </a:tabLst>
        <a:defRPr sz="3600" b="1" kern="1200" cap="none" spc="50">
          <a:ln w="13335" cmpd="sng">
            <a:solidFill>
              <a:schemeClr val="accent1">
                <a:lumMod val="50000"/>
              </a:schemeClr>
            </a:solidFill>
            <a:prstDash val="solid"/>
          </a:ln>
          <a:solidFill>
            <a:schemeClr val="accent6">
              <a:tint val="1000"/>
            </a:schemeClr>
          </a:solidFill>
          <a:effectLst/>
          <a:latin typeface="+mj-lt"/>
          <a:ea typeface="+mj-ea"/>
          <a:cs typeface="+mj-cs"/>
        </a:defRPr>
      </a:lvl1pPr>
    </p:titleStyle>
    <p:bodyStyle>
      <a:lvl1pPr marL="274320" indent="-274320" algn="l" defTabSz="914400" rtl="0" eaLnBrk="1" latinLnBrk="0" hangingPunct="1">
        <a:spcBef>
          <a:spcPct val="20000"/>
        </a:spcBef>
        <a:buClr>
          <a:schemeClr val="accent1">
            <a:lumMod val="60000"/>
            <a:lumOff val="40000"/>
          </a:schemeClr>
        </a:buClr>
        <a:buFont typeface="Arial" pitchFamily="34" charset="0"/>
        <a:buChar char="•"/>
        <a:defRPr sz="2400" kern="1200">
          <a:solidFill>
            <a:schemeClr val="tx2"/>
          </a:solidFill>
          <a:latin typeface="+mn-lt"/>
          <a:ea typeface="+mn-ea"/>
          <a:cs typeface="+mn-cs"/>
        </a:defRPr>
      </a:lvl1pPr>
      <a:lvl2pPr marL="548640" indent="-182880" algn="l" defTabSz="914400" rtl="0" eaLnBrk="1" latinLnBrk="0" hangingPunct="1">
        <a:spcBef>
          <a:spcPct val="20000"/>
        </a:spcBef>
        <a:buClr>
          <a:schemeClr val="accent1">
            <a:lumMod val="60000"/>
            <a:lumOff val="40000"/>
          </a:schemeClr>
        </a:buClr>
        <a:buFont typeface="Arial" pitchFamily="34" charset="0"/>
        <a:buChar char="•"/>
        <a:defRPr sz="2000" kern="1200">
          <a:solidFill>
            <a:schemeClr val="tx1"/>
          </a:solidFill>
          <a:latin typeface="+mn-lt"/>
          <a:ea typeface="+mn-ea"/>
          <a:cs typeface="+mn-cs"/>
        </a:defRPr>
      </a:lvl2pPr>
      <a:lvl3pPr marL="914400" indent="-228600" algn="l" defTabSz="914400" rtl="0" eaLnBrk="1" latinLnBrk="0" hangingPunct="1">
        <a:spcBef>
          <a:spcPct val="20000"/>
        </a:spcBef>
        <a:buClr>
          <a:schemeClr val="accent2"/>
        </a:buClr>
        <a:buFont typeface="Arial" pitchFamily="34" charset="0"/>
        <a:buChar char="•"/>
        <a:defRPr sz="2000" kern="1200">
          <a:solidFill>
            <a:schemeClr val="tx2"/>
          </a:solidFill>
          <a:latin typeface="+mn-lt"/>
          <a:ea typeface="+mn-ea"/>
          <a:cs typeface="+mn-cs"/>
        </a:defRPr>
      </a:lvl3pPr>
      <a:lvl4pPr marL="118872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4pPr>
      <a:lvl5pPr marL="1463040" indent="-228600" algn="l" defTabSz="914400" rtl="0" eaLnBrk="1" latinLnBrk="0" hangingPunct="1">
        <a:spcBef>
          <a:spcPct val="20000"/>
        </a:spcBef>
        <a:buClr>
          <a:schemeClr val="accent4"/>
        </a:buClr>
        <a:buFont typeface="Arial" pitchFamily="34" charset="0"/>
        <a:buChar char="•"/>
        <a:defRPr sz="1600" kern="1200" baseline="0">
          <a:solidFill>
            <a:schemeClr val="tx2"/>
          </a:solidFill>
          <a:latin typeface="+mn-lt"/>
          <a:ea typeface="+mn-ea"/>
          <a:cs typeface="+mn-cs"/>
        </a:defRPr>
      </a:lvl5pPr>
      <a:lvl6pPr marL="1691640" indent="-182880" algn="l" defTabSz="914400" rtl="0" eaLnBrk="1" latinLnBrk="0" hangingPunct="1">
        <a:spcBef>
          <a:spcPct val="20000"/>
        </a:spcBef>
        <a:buClr>
          <a:schemeClr val="accent5"/>
        </a:buClr>
        <a:buFont typeface="Arial" pitchFamily="34" charset="0"/>
        <a:buChar char="•"/>
        <a:defRPr sz="1600" kern="1200">
          <a:solidFill>
            <a:schemeClr val="tx1"/>
          </a:solidFill>
          <a:latin typeface="+mn-lt"/>
          <a:ea typeface="+mn-ea"/>
          <a:cs typeface="+mn-cs"/>
        </a:defRPr>
      </a:lvl6pPr>
      <a:lvl7pPr marL="1920240" indent="-182880" algn="l" defTabSz="914400" rtl="0" eaLnBrk="1" latinLnBrk="0" hangingPunct="1">
        <a:spcBef>
          <a:spcPct val="20000"/>
        </a:spcBef>
        <a:buClr>
          <a:schemeClr val="accent6"/>
        </a:buClr>
        <a:buFont typeface="Arial" pitchFamily="34" charset="0"/>
        <a:buChar char="•"/>
        <a:defRPr sz="1600" kern="1200">
          <a:solidFill>
            <a:schemeClr val="tx1"/>
          </a:solidFill>
          <a:latin typeface="+mn-lt"/>
          <a:ea typeface="+mn-ea"/>
          <a:cs typeface="+mn-cs"/>
        </a:defRPr>
      </a:lvl7pPr>
      <a:lvl8pPr marL="2148840" indent="-182880" algn="l" defTabSz="914400" rtl="0" eaLnBrk="1" latinLnBrk="0" hangingPunct="1">
        <a:spcBef>
          <a:spcPct val="20000"/>
        </a:spcBef>
        <a:buClr>
          <a:schemeClr val="accent3"/>
        </a:buClr>
        <a:buFont typeface="Arial" pitchFamily="34" charset="0"/>
        <a:buChar char="•"/>
        <a:defRPr sz="1600" kern="1200">
          <a:solidFill>
            <a:schemeClr val="tx1"/>
          </a:solidFill>
          <a:latin typeface="+mn-lt"/>
          <a:ea typeface="+mn-ea"/>
          <a:cs typeface="+mn-cs"/>
        </a:defRPr>
      </a:lvl8pPr>
      <a:lvl9pPr marL="2377440" indent="-182880" algn="l" defTabSz="914400" rtl="0" eaLnBrk="1" latinLnBrk="0" hangingPunct="1">
        <a:spcBef>
          <a:spcPct val="20000"/>
        </a:spcBef>
        <a:buClr>
          <a:schemeClr val="accent6"/>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1" Type="http://schemas.microsoft.com/office/2007/relationships/media" Target="../media/media1.wmv"/><Relationship Id="rId2" Type="http://schemas.openxmlformats.org/officeDocument/2006/relationships/video" Target="../media/media1.wmv"/></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hyperlink" Target="http://www.google.co.uk/url?sa=i&amp;rct=j&amp;q=documentary&amp;source=images&amp;cd=&amp;cad=rja&amp;docid=n9X3Iprq7cYe2M&amp;tbnid=VGQW8OKmB5mmqM:&amp;ved=0CAUQjRw&amp;url=http://www.filmsite.org/docfilms.html&amp;ei=noMuUbWoCMiC4gSA1YHgDw&amp;psig=AFQjCNHBKoQ8-nNsjxJaBqio8OF2Fx_0hw&amp;ust=1362089230828545" TargetMode="External"/><Relationship Id="rId4" Type="http://schemas.openxmlformats.org/officeDocument/2006/relationships/image" Target="../media/image7.jpe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hyperlink" Target="http://www.google.co.uk/url?sa=i&amp;rct=j&amp;q=uk+prison&amp;source=images&amp;cd=&amp;cad=rja&amp;docid=CzFydTv3k2jQ2M&amp;tbnid=4MtW40hDmI1n5M:&amp;ved=0CAUQjRw&amp;url=http://therespectgroup.org/tag/uk-prison-population/&amp;ei=BXYuUcnXIenM0AWA2IHYAw&amp;psig=AFQjCNG1qdgvFOZhd_1p1PhfBwNWJ6w2UQ&amp;ust=1362085714357736" TargetMode="External"/><Relationship Id="rId5" Type="http://schemas.openxmlformats.org/officeDocument/2006/relationships/image" Target="../media/image5.jpeg"/><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YOUTH CRIME</a:t>
            </a:r>
            <a:endParaRPr lang="en-GB" dirty="0"/>
          </a:p>
        </p:txBody>
      </p:sp>
      <p:sp>
        <p:nvSpPr>
          <p:cNvPr id="3" name="Subtitle 2"/>
          <p:cNvSpPr>
            <a:spLocks noGrp="1"/>
          </p:cNvSpPr>
          <p:nvPr>
            <p:ph type="subTitle" idx="1"/>
          </p:nvPr>
        </p:nvSpPr>
        <p:spPr/>
        <p:txBody>
          <a:bodyPr/>
          <a:lstStyle/>
          <a:p>
            <a:r>
              <a:rPr lang="en-GB" dirty="0" smtClean="0"/>
              <a:t>Drama</a:t>
            </a:r>
          </a:p>
          <a:p>
            <a:r>
              <a:rPr lang="en-GB" dirty="0" smtClean="0"/>
              <a:t>Lesson 4 and 5 – Documentary</a:t>
            </a:r>
            <a:endParaRPr lang="en-GB"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9419" y="245007"/>
            <a:ext cx="3684251" cy="61363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943052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p:txBody>
          <a:bodyPr/>
          <a:lstStyle/>
          <a:p>
            <a:r>
              <a:rPr lang="en-GB" dirty="0" smtClean="0"/>
              <a:t>15-25 Minutes</a:t>
            </a:r>
            <a:endParaRPr lang="en-GB" dirty="0"/>
          </a:p>
        </p:txBody>
      </p:sp>
      <p:sp>
        <p:nvSpPr>
          <p:cNvPr id="4" name="Title 3"/>
          <p:cNvSpPr>
            <a:spLocks noGrp="1"/>
          </p:cNvSpPr>
          <p:nvPr>
            <p:ph type="title"/>
          </p:nvPr>
        </p:nvSpPr>
        <p:spPr/>
        <p:txBody>
          <a:bodyPr/>
          <a:lstStyle/>
          <a:p>
            <a:r>
              <a:rPr lang="en-GB" dirty="0" smtClean="0"/>
              <a:t>WARM UP</a:t>
            </a:r>
            <a:endParaRPr lang="en-GB" dirty="0"/>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9419" y="245007"/>
            <a:ext cx="3684251" cy="61363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59647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124744"/>
          </a:xfrm>
        </p:spPr>
        <p:txBody>
          <a:bodyPr>
            <a:noAutofit/>
          </a:bodyPr>
          <a:lstStyle/>
          <a:p>
            <a:r>
              <a:rPr lang="en-GB" sz="5400" dirty="0" smtClean="0"/>
              <a:t>EXPLORATIVE STRATEGIES</a:t>
            </a:r>
            <a:endParaRPr lang="en-GB" sz="5400" dirty="0"/>
          </a:p>
        </p:txBody>
      </p:sp>
      <p:sp>
        <p:nvSpPr>
          <p:cNvPr id="5" name="Content Placeholder 4"/>
          <p:cNvSpPr>
            <a:spLocks noGrp="1"/>
          </p:cNvSpPr>
          <p:nvPr>
            <p:ph idx="1"/>
          </p:nvPr>
        </p:nvSpPr>
        <p:spPr>
          <a:xfrm>
            <a:off x="457200" y="1196752"/>
            <a:ext cx="8229600" cy="5328592"/>
          </a:xfrm>
        </p:spPr>
        <p:txBody>
          <a:bodyPr>
            <a:normAutofit fontScale="92500" lnSpcReduction="20000"/>
          </a:bodyPr>
          <a:lstStyle/>
          <a:p>
            <a:r>
              <a:rPr lang="en-GB" sz="3900" b="1" i="1" dirty="0" smtClean="0"/>
              <a:t>Strategies we will look at today…</a:t>
            </a:r>
          </a:p>
          <a:p>
            <a:endParaRPr lang="en-GB" sz="3900" b="1" dirty="0"/>
          </a:p>
          <a:p>
            <a:r>
              <a:rPr lang="en-GB" sz="3900" b="1" dirty="0" smtClean="0"/>
              <a:t>Cross-cutting</a:t>
            </a:r>
            <a:r>
              <a:rPr lang="en-GB" sz="3900" b="1" dirty="0"/>
              <a:t>: </a:t>
            </a:r>
            <a:r>
              <a:rPr lang="en-GB" sz="3900" dirty="0"/>
              <a:t>changing the order of scenes (like a flashback</a:t>
            </a:r>
            <a:r>
              <a:rPr lang="en-GB" sz="3900" dirty="0" smtClean="0"/>
              <a:t>).</a:t>
            </a:r>
          </a:p>
          <a:p>
            <a:endParaRPr lang="en-GB" sz="3900" b="1" dirty="0"/>
          </a:p>
          <a:p>
            <a:r>
              <a:rPr lang="en-GB" sz="3900" b="1" dirty="0" smtClean="0"/>
              <a:t>Hot </a:t>
            </a:r>
            <a:r>
              <a:rPr lang="en-GB" sz="3900" b="1" dirty="0"/>
              <a:t>seating: </a:t>
            </a:r>
            <a:r>
              <a:rPr lang="en-GB" sz="3900" dirty="0"/>
              <a:t>interviewing </a:t>
            </a:r>
            <a:r>
              <a:rPr lang="en-GB" sz="3900" dirty="0" smtClean="0"/>
              <a:t>someone (asking/answering questions in role).</a:t>
            </a:r>
          </a:p>
          <a:p>
            <a:endParaRPr lang="en-GB" sz="3900" b="1" dirty="0"/>
          </a:p>
          <a:p>
            <a:r>
              <a:rPr lang="en-GB" sz="3900" b="1" dirty="0" smtClean="0"/>
              <a:t>Narration</a:t>
            </a:r>
            <a:r>
              <a:rPr lang="en-GB" sz="3900" b="1" dirty="0"/>
              <a:t>: </a:t>
            </a:r>
            <a:r>
              <a:rPr lang="en-GB" sz="3900" dirty="0"/>
              <a:t>talking directly to the audience.</a:t>
            </a:r>
            <a:endParaRPr lang="en-GB" sz="3900" i="1" dirty="0"/>
          </a:p>
          <a:p>
            <a:endParaRPr lang="en-GB" sz="3200" dirty="0"/>
          </a:p>
        </p:txBody>
      </p:sp>
    </p:spTree>
    <p:extLst>
      <p:ext uri="{BB962C8B-B14F-4D97-AF65-F5344CB8AC3E}">
        <p14:creationId xmlns:p14="http://schemas.microsoft.com/office/powerpoint/2010/main" val="36675412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50106"/>
          </a:xfrm>
        </p:spPr>
        <p:txBody>
          <a:bodyPr>
            <a:noAutofit/>
          </a:bodyPr>
          <a:lstStyle/>
          <a:p>
            <a:r>
              <a:rPr lang="en-GB" sz="4800" dirty="0" smtClean="0"/>
              <a:t>LOOK FOR THE STRATEGIES…</a:t>
            </a:r>
            <a:endParaRPr lang="en-GB" sz="4800" dirty="0"/>
          </a:p>
        </p:txBody>
      </p:sp>
      <p:pic>
        <p:nvPicPr>
          <p:cNvPr id="4" name="Crimewatch UK - How they caught - David Chenery-Wickens - YouTube.wm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36588" y="1600200"/>
            <a:ext cx="7870825" cy="4525963"/>
          </a:xfrm>
        </p:spPr>
      </p:pic>
    </p:spTree>
    <p:extLst>
      <p:ext uri="{BB962C8B-B14F-4D97-AF65-F5344CB8AC3E}">
        <p14:creationId xmlns:p14="http://schemas.microsoft.com/office/powerpoint/2010/main" val="36917338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8000" dirty="0" smtClean="0"/>
              <a:t>STOP &amp; QUIZ!</a:t>
            </a:r>
            <a:endParaRPr lang="en-GB" sz="8000" dirty="0"/>
          </a:p>
        </p:txBody>
      </p:sp>
      <p:sp>
        <p:nvSpPr>
          <p:cNvPr id="3" name="Content Placeholder 2"/>
          <p:cNvSpPr>
            <a:spLocks noGrp="1"/>
          </p:cNvSpPr>
          <p:nvPr>
            <p:ph idx="1"/>
          </p:nvPr>
        </p:nvSpPr>
        <p:spPr>
          <a:xfrm>
            <a:off x="457200" y="1412776"/>
            <a:ext cx="4402832" cy="5112568"/>
          </a:xfrm>
        </p:spPr>
        <p:txBody>
          <a:bodyPr>
            <a:normAutofit lnSpcReduction="10000"/>
          </a:bodyPr>
          <a:lstStyle/>
          <a:p>
            <a:pPr marL="0" indent="0">
              <a:buNone/>
            </a:pPr>
            <a:r>
              <a:rPr lang="en-GB" sz="4000" b="1" i="1" dirty="0" smtClean="0">
                <a:solidFill>
                  <a:schemeClr val="bg1"/>
                </a:solidFill>
              </a:rPr>
              <a:t>“The aim of a </a:t>
            </a:r>
            <a:r>
              <a:rPr lang="en-GB" sz="4000" b="1" i="1" dirty="0">
                <a:solidFill>
                  <a:schemeClr val="bg1"/>
                </a:solidFill>
              </a:rPr>
              <a:t>documentary </a:t>
            </a:r>
            <a:r>
              <a:rPr lang="en-GB" sz="4000" b="1" i="1" dirty="0" smtClean="0">
                <a:solidFill>
                  <a:schemeClr val="bg1"/>
                </a:solidFill>
              </a:rPr>
              <a:t>is </a:t>
            </a:r>
            <a:r>
              <a:rPr lang="en-GB" sz="4000" b="1" i="1" dirty="0">
                <a:solidFill>
                  <a:schemeClr val="bg1"/>
                </a:solidFill>
              </a:rPr>
              <a:t>to inform and educate the </a:t>
            </a:r>
            <a:r>
              <a:rPr lang="en-GB" sz="4000" b="1" i="1" dirty="0" smtClean="0">
                <a:solidFill>
                  <a:schemeClr val="bg1"/>
                </a:solidFill>
              </a:rPr>
              <a:t>audience.”</a:t>
            </a:r>
          </a:p>
          <a:p>
            <a:endParaRPr lang="en-GB" sz="4000" dirty="0" smtClean="0"/>
          </a:p>
          <a:p>
            <a:r>
              <a:rPr lang="en-GB" sz="4000" dirty="0" smtClean="0"/>
              <a:t>What</a:t>
            </a:r>
            <a:r>
              <a:rPr lang="en-GB" sz="4000" dirty="0"/>
              <a:t> </a:t>
            </a:r>
            <a:r>
              <a:rPr lang="en-GB" sz="4000" dirty="0" smtClean="0"/>
              <a:t>would you expect </a:t>
            </a:r>
            <a:r>
              <a:rPr lang="en-GB" sz="4000" dirty="0"/>
              <a:t>to have in a </a:t>
            </a:r>
            <a:r>
              <a:rPr lang="en-GB" sz="4000" dirty="0" smtClean="0"/>
              <a:t>documentary?</a:t>
            </a:r>
            <a:endParaRPr lang="en-GB" sz="4000" dirty="0"/>
          </a:p>
          <a:p>
            <a:pPr marL="0" indent="0">
              <a:buNone/>
            </a:pPr>
            <a:endParaRPr lang="en-GB" sz="4000" dirty="0"/>
          </a:p>
        </p:txBody>
      </p:sp>
      <p:sp>
        <p:nvSpPr>
          <p:cNvPr id="4" name="Oval Callout 3"/>
          <p:cNvSpPr/>
          <p:nvPr/>
        </p:nvSpPr>
        <p:spPr>
          <a:xfrm>
            <a:off x="4355976" y="1412776"/>
            <a:ext cx="4536504" cy="3816424"/>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b="1" dirty="0"/>
              <a:t>Presenter; CCTV </a:t>
            </a:r>
            <a:r>
              <a:rPr lang="en-GB" sz="3200" b="1" dirty="0" smtClean="0"/>
              <a:t>footage</a:t>
            </a:r>
          </a:p>
          <a:p>
            <a:pPr algn="ctr"/>
            <a:r>
              <a:rPr lang="en-GB" sz="3200" b="1" dirty="0"/>
              <a:t>/</a:t>
            </a:r>
            <a:r>
              <a:rPr lang="en-GB" sz="3200" b="1" dirty="0" smtClean="0"/>
              <a:t>flashback</a:t>
            </a:r>
            <a:r>
              <a:rPr lang="en-GB" sz="3200" b="1" dirty="0"/>
              <a:t>; interviews; </a:t>
            </a:r>
            <a:r>
              <a:rPr lang="en-GB" sz="3200" b="1" dirty="0" smtClean="0"/>
              <a:t>facts</a:t>
            </a:r>
            <a:endParaRPr lang="en-GB" sz="3200" b="1" dirty="0"/>
          </a:p>
          <a:p>
            <a:pPr algn="ctr"/>
            <a:endParaRPr lang="en-GB" dirty="0"/>
          </a:p>
        </p:txBody>
      </p:sp>
    </p:spTree>
    <p:extLst>
      <p:ext uri="{BB962C8B-B14F-4D97-AF65-F5344CB8AC3E}">
        <p14:creationId xmlns:p14="http://schemas.microsoft.com/office/powerpoint/2010/main" val="4003298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p:txBody>
          <a:bodyPr/>
          <a:lstStyle/>
          <a:p>
            <a:r>
              <a:rPr lang="en-GB" dirty="0" smtClean="0"/>
              <a:t>25 - 45 Minutes </a:t>
            </a:r>
            <a:endParaRPr lang="en-GB" dirty="0"/>
          </a:p>
        </p:txBody>
      </p:sp>
      <p:sp>
        <p:nvSpPr>
          <p:cNvPr id="4" name="Title 3"/>
          <p:cNvSpPr>
            <a:spLocks noGrp="1"/>
          </p:cNvSpPr>
          <p:nvPr>
            <p:ph type="title"/>
          </p:nvPr>
        </p:nvSpPr>
        <p:spPr/>
        <p:txBody>
          <a:bodyPr/>
          <a:lstStyle/>
          <a:p>
            <a:r>
              <a:rPr lang="en-GB" dirty="0" smtClean="0"/>
              <a:t>GROUP WORK</a:t>
            </a:r>
            <a:endParaRPr lang="en-GB" dirty="0"/>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9419" y="245007"/>
            <a:ext cx="3684251" cy="61363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379495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7200" dirty="0" smtClean="0"/>
              <a:t>GROUP TASK</a:t>
            </a:r>
            <a:endParaRPr lang="en-GB" sz="7200" dirty="0"/>
          </a:p>
        </p:txBody>
      </p:sp>
      <p:sp>
        <p:nvSpPr>
          <p:cNvPr id="3" name="Content Placeholder 2"/>
          <p:cNvSpPr>
            <a:spLocks noGrp="1"/>
          </p:cNvSpPr>
          <p:nvPr>
            <p:ph idx="1"/>
          </p:nvPr>
        </p:nvSpPr>
        <p:spPr>
          <a:xfrm>
            <a:off x="457200" y="1600200"/>
            <a:ext cx="6491064" cy="4525963"/>
          </a:xfrm>
        </p:spPr>
        <p:txBody>
          <a:bodyPr>
            <a:normAutofit fontScale="92500" lnSpcReduction="20000"/>
          </a:bodyPr>
          <a:lstStyle/>
          <a:p>
            <a:r>
              <a:rPr lang="en-GB" sz="4000" dirty="0" smtClean="0"/>
              <a:t>In groups you must </a:t>
            </a:r>
            <a:r>
              <a:rPr lang="en-GB" sz="4000" dirty="0"/>
              <a:t>create a short documentary to show that young offenders should </a:t>
            </a:r>
            <a:r>
              <a:rPr lang="en-GB" sz="4000" dirty="0" smtClean="0"/>
              <a:t>receive the same or different </a:t>
            </a:r>
            <a:r>
              <a:rPr lang="en-GB" sz="4000" dirty="0"/>
              <a:t>punishments to adult offenders</a:t>
            </a:r>
            <a:r>
              <a:rPr lang="en-GB" sz="4000" dirty="0" smtClean="0"/>
              <a:t>.</a:t>
            </a:r>
          </a:p>
          <a:p>
            <a:endParaRPr lang="en-GB" sz="4000" dirty="0"/>
          </a:p>
          <a:p>
            <a:r>
              <a:rPr lang="en-GB" sz="4000" dirty="0" smtClean="0"/>
              <a:t>Each group will receive a </a:t>
            </a:r>
            <a:r>
              <a:rPr lang="en-GB" sz="4000" dirty="0"/>
              <a:t>‘FOR</a:t>
            </a:r>
            <a:r>
              <a:rPr lang="en-GB" sz="4000" dirty="0" smtClean="0"/>
              <a:t>’ or ’AGAINST</a:t>
            </a:r>
            <a:r>
              <a:rPr lang="en-GB" sz="4000" dirty="0"/>
              <a:t>’ </a:t>
            </a:r>
            <a:r>
              <a:rPr lang="en-GB" sz="4000" dirty="0" smtClean="0"/>
              <a:t>card and a planning </a:t>
            </a:r>
            <a:r>
              <a:rPr lang="en-GB" sz="4000" dirty="0"/>
              <a:t>sheet works</a:t>
            </a:r>
            <a:r>
              <a:rPr lang="en-GB" sz="4000" dirty="0" smtClean="0"/>
              <a:t>.</a:t>
            </a:r>
            <a:endParaRPr lang="en-GB" sz="4000" dirty="0"/>
          </a:p>
        </p:txBody>
      </p:sp>
      <p:pic>
        <p:nvPicPr>
          <p:cNvPr id="4" name="Picture 2" descr="http://www.filmsite.org/images/documentary-genre.jpg">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48264" y="404664"/>
            <a:ext cx="1905000" cy="61206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spTree>
    <p:extLst>
      <p:ext uri="{BB962C8B-B14F-4D97-AF65-F5344CB8AC3E}">
        <p14:creationId xmlns:p14="http://schemas.microsoft.com/office/powerpoint/2010/main" val="3232200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5536" y="0"/>
            <a:ext cx="8229600" cy="1143000"/>
          </a:xfrm>
        </p:spPr>
        <p:txBody>
          <a:bodyPr>
            <a:normAutofit/>
          </a:bodyPr>
          <a:lstStyle/>
          <a:p>
            <a:r>
              <a:rPr lang="en-GB" sz="6600" dirty="0" smtClean="0"/>
              <a:t>MUST HAVES…</a:t>
            </a:r>
            <a:endParaRPr lang="en-GB" sz="6600" dirty="0"/>
          </a:p>
        </p:txBody>
      </p:sp>
      <p:sp>
        <p:nvSpPr>
          <p:cNvPr id="5" name="Content Placeholder 4"/>
          <p:cNvSpPr>
            <a:spLocks noGrp="1"/>
          </p:cNvSpPr>
          <p:nvPr>
            <p:ph idx="1"/>
          </p:nvPr>
        </p:nvSpPr>
        <p:spPr>
          <a:xfrm>
            <a:off x="457200" y="1124744"/>
            <a:ext cx="8229600" cy="5400600"/>
          </a:xfrm>
        </p:spPr>
        <p:txBody>
          <a:bodyPr>
            <a:noAutofit/>
          </a:bodyPr>
          <a:lstStyle/>
          <a:p>
            <a:r>
              <a:rPr lang="en-GB" sz="3600" b="1" dirty="0"/>
              <a:t>Students will need to include the following:</a:t>
            </a:r>
          </a:p>
          <a:p>
            <a:r>
              <a:rPr lang="en-GB" sz="3200" dirty="0"/>
              <a:t>A news presenter using </a:t>
            </a:r>
            <a:r>
              <a:rPr lang="en-GB" sz="3200" i="1" dirty="0"/>
              <a:t>narration.</a:t>
            </a:r>
          </a:p>
          <a:p>
            <a:r>
              <a:rPr lang="en-GB" sz="3200" dirty="0"/>
              <a:t>A recreation of a crime or </a:t>
            </a:r>
            <a:r>
              <a:rPr lang="en-GB" sz="3200" i="1" dirty="0"/>
              <a:t>flashback (cross-cutting).</a:t>
            </a:r>
          </a:p>
          <a:p>
            <a:r>
              <a:rPr lang="en-GB" sz="3200" dirty="0"/>
              <a:t>An interview with a victim, police officer, criminal, </a:t>
            </a:r>
            <a:r>
              <a:rPr lang="en-GB" sz="3200" dirty="0" err="1"/>
              <a:t>etc</a:t>
            </a:r>
            <a:r>
              <a:rPr lang="en-GB" sz="3200" dirty="0"/>
              <a:t>, using </a:t>
            </a:r>
            <a:r>
              <a:rPr lang="en-GB" sz="3200" i="1" dirty="0"/>
              <a:t>hot seating</a:t>
            </a:r>
            <a:r>
              <a:rPr lang="en-GB" sz="3200" dirty="0"/>
              <a:t>. (Or an </a:t>
            </a:r>
            <a:r>
              <a:rPr lang="en-GB" sz="3200" dirty="0" smtClean="0"/>
              <a:t>interview with </a:t>
            </a:r>
            <a:r>
              <a:rPr lang="en-GB" sz="3200" dirty="0"/>
              <a:t>Marcus in the YOI.)</a:t>
            </a:r>
          </a:p>
          <a:p>
            <a:r>
              <a:rPr lang="en-GB" sz="3200" dirty="0"/>
              <a:t>There should be tidy transitions between scenes, during which the presenter may want </a:t>
            </a:r>
            <a:r>
              <a:rPr lang="en-GB" sz="3200" dirty="0" smtClean="0"/>
              <a:t>to speak</a:t>
            </a:r>
            <a:r>
              <a:rPr lang="en-GB" sz="3200" dirty="0"/>
              <a:t>.</a:t>
            </a:r>
            <a:endParaRPr lang="en-GB" sz="3200" b="1" dirty="0">
              <a:solidFill>
                <a:schemeClr val="bg1"/>
              </a:solidFill>
            </a:endParaRPr>
          </a:p>
        </p:txBody>
      </p:sp>
    </p:spTree>
    <p:extLst>
      <p:ext uri="{BB962C8B-B14F-4D97-AF65-F5344CB8AC3E}">
        <p14:creationId xmlns:p14="http://schemas.microsoft.com/office/powerpoint/2010/main" val="2351166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p:txBody>
          <a:bodyPr/>
          <a:lstStyle/>
          <a:p>
            <a:r>
              <a:rPr lang="en-GB" dirty="0" smtClean="0"/>
              <a:t>45 - 55 Minutes </a:t>
            </a:r>
            <a:endParaRPr lang="en-GB" dirty="0"/>
          </a:p>
        </p:txBody>
      </p:sp>
      <p:sp>
        <p:nvSpPr>
          <p:cNvPr id="4" name="Title 3"/>
          <p:cNvSpPr>
            <a:spLocks noGrp="1"/>
          </p:cNvSpPr>
          <p:nvPr>
            <p:ph type="title"/>
          </p:nvPr>
        </p:nvSpPr>
        <p:spPr/>
        <p:txBody>
          <a:bodyPr/>
          <a:lstStyle/>
          <a:p>
            <a:r>
              <a:rPr lang="en-GB" dirty="0" smtClean="0"/>
              <a:t>PERFORM/EVALUATE</a:t>
            </a:r>
            <a:endParaRPr lang="en-GB" dirty="0"/>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9419" y="245007"/>
            <a:ext cx="3684251" cy="61363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57470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6600" dirty="0" smtClean="0"/>
              <a:t>PERFORM/FEEDBACK</a:t>
            </a:r>
            <a:endParaRPr lang="en-GB" sz="6600" dirty="0"/>
          </a:p>
        </p:txBody>
      </p:sp>
      <p:sp>
        <p:nvSpPr>
          <p:cNvPr id="3" name="Content Placeholder 2"/>
          <p:cNvSpPr>
            <a:spLocks noGrp="1"/>
          </p:cNvSpPr>
          <p:nvPr>
            <p:ph idx="1"/>
          </p:nvPr>
        </p:nvSpPr>
        <p:spPr/>
        <p:txBody>
          <a:bodyPr>
            <a:normAutofit fontScale="92500" lnSpcReduction="10000"/>
          </a:bodyPr>
          <a:lstStyle/>
          <a:p>
            <a:r>
              <a:rPr lang="en-GB" dirty="0" smtClean="0"/>
              <a:t>Some groups will perform</a:t>
            </a:r>
          </a:p>
          <a:p>
            <a:r>
              <a:rPr lang="en-GB" dirty="0" smtClean="0"/>
              <a:t>Students are to give peer feedback using P.E.E.E.E.E</a:t>
            </a:r>
          </a:p>
          <a:p>
            <a:r>
              <a:rPr lang="en-GB" dirty="0" smtClean="0"/>
              <a:t>Students are to consider how </a:t>
            </a:r>
            <a:r>
              <a:rPr lang="en-GB" dirty="0"/>
              <a:t>cross-cutting, hot seating and </a:t>
            </a:r>
            <a:r>
              <a:rPr lang="en-GB" dirty="0" smtClean="0"/>
              <a:t>narration</a:t>
            </a:r>
            <a:r>
              <a:rPr lang="en-GB" dirty="0"/>
              <a:t> </a:t>
            </a:r>
            <a:r>
              <a:rPr lang="en-GB" dirty="0" smtClean="0"/>
              <a:t>have been used </a:t>
            </a:r>
            <a:r>
              <a:rPr lang="en-GB" dirty="0"/>
              <a:t>to show the </a:t>
            </a:r>
            <a:r>
              <a:rPr lang="en-GB" dirty="0" smtClean="0"/>
              <a:t>groups argument.</a:t>
            </a:r>
          </a:p>
          <a:p>
            <a:endParaRPr lang="en-GB" dirty="0"/>
          </a:p>
          <a:p>
            <a:r>
              <a:rPr lang="en-GB" dirty="0" smtClean="0"/>
              <a:t>REMEMBER</a:t>
            </a:r>
          </a:p>
          <a:p>
            <a:r>
              <a:rPr lang="en-GB" dirty="0" smtClean="0"/>
              <a:t>Point (E)</a:t>
            </a:r>
          </a:p>
          <a:p>
            <a:r>
              <a:rPr lang="en-GB" dirty="0" smtClean="0"/>
              <a:t>Example (D)</a:t>
            </a:r>
          </a:p>
          <a:p>
            <a:r>
              <a:rPr lang="en-GB" dirty="0" smtClean="0"/>
              <a:t>Explain (C) </a:t>
            </a:r>
          </a:p>
          <a:p>
            <a:r>
              <a:rPr lang="en-GB" dirty="0" smtClean="0"/>
              <a:t>Explore (C/B)</a:t>
            </a:r>
          </a:p>
          <a:p>
            <a:r>
              <a:rPr lang="en-GB" dirty="0" smtClean="0"/>
              <a:t>Expand (B/A)</a:t>
            </a:r>
          </a:p>
          <a:p>
            <a:r>
              <a:rPr lang="en-GB" dirty="0" smtClean="0"/>
              <a:t>Evaluate (A)</a:t>
            </a:r>
            <a:endParaRPr lang="en-GB" dirty="0"/>
          </a:p>
        </p:txBody>
      </p:sp>
    </p:spTree>
    <p:extLst>
      <p:ext uri="{BB962C8B-B14F-4D97-AF65-F5344CB8AC3E}">
        <p14:creationId xmlns:p14="http://schemas.microsoft.com/office/powerpoint/2010/main" val="29802650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p:txBody>
          <a:bodyPr/>
          <a:lstStyle/>
          <a:p>
            <a:r>
              <a:rPr lang="en-GB" dirty="0" smtClean="0"/>
              <a:t>55 -60 Minutes </a:t>
            </a:r>
            <a:endParaRPr lang="en-GB" dirty="0"/>
          </a:p>
        </p:txBody>
      </p:sp>
      <p:sp>
        <p:nvSpPr>
          <p:cNvPr id="4" name="Title 3"/>
          <p:cNvSpPr>
            <a:spLocks noGrp="1"/>
          </p:cNvSpPr>
          <p:nvPr>
            <p:ph type="title"/>
          </p:nvPr>
        </p:nvSpPr>
        <p:spPr/>
        <p:txBody>
          <a:bodyPr/>
          <a:lstStyle/>
          <a:p>
            <a:r>
              <a:rPr lang="en-GB" dirty="0" smtClean="0"/>
              <a:t>PLENARY</a:t>
            </a:r>
            <a:endParaRPr lang="en-GB" dirty="0"/>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9419" y="245007"/>
            <a:ext cx="3684251" cy="61363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1337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6600" dirty="0" smtClean="0"/>
              <a:t>Lesson Objectives</a:t>
            </a:r>
            <a:r>
              <a:rPr lang="en-GB" sz="6600" dirty="0" smtClean="0"/>
              <a:t>:</a:t>
            </a:r>
            <a:endParaRPr lang="en-GB" sz="6600" dirty="0"/>
          </a:p>
        </p:txBody>
      </p:sp>
      <p:sp>
        <p:nvSpPr>
          <p:cNvPr id="3" name="Content Placeholder 2"/>
          <p:cNvSpPr>
            <a:spLocks noGrp="1"/>
          </p:cNvSpPr>
          <p:nvPr>
            <p:ph idx="1"/>
          </p:nvPr>
        </p:nvSpPr>
        <p:spPr/>
        <p:txBody>
          <a:bodyPr>
            <a:normAutofit lnSpcReduction="10000"/>
          </a:bodyPr>
          <a:lstStyle/>
          <a:p>
            <a:r>
              <a:rPr lang="en-GB" sz="4000" dirty="0"/>
              <a:t>To consolidate students’ knowledge of the differences between youth punishment </a:t>
            </a:r>
            <a:r>
              <a:rPr lang="en-GB" sz="4000" dirty="0" smtClean="0"/>
              <a:t>and adult punishment.</a:t>
            </a:r>
          </a:p>
          <a:p>
            <a:pPr marL="0" indent="0">
              <a:buNone/>
            </a:pPr>
            <a:endParaRPr lang="en-GB" sz="4000" dirty="0"/>
          </a:p>
          <a:p>
            <a:r>
              <a:rPr lang="en-GB" sz="4000" dirty="0" smtClean="0"/>
              <a:t>To </a:t>
            </a:r>
            <a:r>
              <a:rPr lang="en-GB" sz="4000" dirty="0"/>
              <a:t>learn a variety of techniques to help create a persuasive argument in the form of </a:t>
            </a:r>
            <a:r>
              <a:rPr lang="en-GB" sz="4000" dirty="0" smtClean="0"/>
              <a:t>a documentary</a:t>
            </a:r>
            <a:r>
              <a:rPr lang="en-GB" sz="4000" dirty="0"/>
              <a:t>.</a:t>
            </a:r>
          </a:p>
        </p:txBody>
      </p:sp>
    </p:spTree>
    <p:extLst>
      <p:ext uri="{BB962C8B-B14F-4D97-AF65-F5344CB8AC3E}">
        <p14:creationId xmlns:p14="http://schemas.microsoft.com/office/powerpoint/2010/main" val="27543734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GB" sz="7200" dirty="0" smtClean="0"/>
              <a:t>QUESTION TIME</a:t>
            </a:r>
            <a:endParaRPr lang="en-GB" sz="7200" dirty="0"/>
          </a:p>
        </p:txBody>
      </p:sp>
      <p:sp>
        <p:nvSpPr>
          <p:cNvPr id="5" name="Content Placeholder 4"/>
          <p:cNvSpPr>
            <a:spLocks noGrp="1"/>
          </p:cNvSpPr>
          <p:nvPr>
            <p:ph idx="1"/>
          </p:nvPr>
        </p:nvSpPr>
        <p:spPr/>
        <p:txBody>
          <a:bodyPr>
            <a:normAutofit lnSpcReduction="10000"/>
          </a:bodyPr>
          <a:lstStyle/>
          <a:p>
            <a:r>
              <a:rPr lang="en-GB" sz="3600" b="1" i="1" dirty="0" smtClean="0">
                <a:solidFill>
                  <a:schemeClr val="tx2">
                    <a:lumMod val="10000"/>
                  </a:schemeClr>
                </a:solidFill>
              </a:rPr>
              <a:t>As a whole class let’s think about this…</a:t>
            </a:r>
          </a:p>
          <a:p>
            <a:endParaRPr lang="en-GB" sz="3600" b="1" i="1" dirty="0" smtClean="0">
              <a:solidFill>
                <a:schemeClr val="tx2">
                  <a:lumMod val="10000"/>
                </a:schemeClr>
              </a:solidFill>
            </a:endParaRPr>
          </a:p>
          <a:p>
            <a:r>
              <a:rPr lang="en-GB" sz="3600" dirty="0"/>
              <a:t>Have any of the news reports you’ve seen changed your opinion of youth punishments</a:t>
            </a:r>
            <a:r>
              <a:rPr lang="en-GB" sz="3600" dirty="0" smtClean="0"/>
              <a:t>?</a:t>
            </a:r>
          </a:p>
          <a:p>
            <a:endParaRPr lang="en-GB" sz="3600" dirty="0"/>
          </a:p>
          <a:p>
            <a:r>
              <a:rPr lang="en-GB" sz="3600" dirty="0"/>
              <a:t>Did they manage to persuade you to think differently?</a:t>
            </a:r>
            <a:endParaRPr lang="en-GB" sz="3600" b="1" i="1" dirty="0">
              <a:solidFill>
                <a:schemeClr val="tx2">
                  <a:lumMod val="10000"/>
                </a:schemeClr>
              </a:solidFill>
            </a:endParaRPr>
          </a:p>
        </p:txBody>
      </p:sp>
    </p:spTree>
    <p:extLst>
      <p:ext uri="{BB962C8B-B14F-4D97-AF65-F5344CB8AC3E}">
        <p14:creationId xmlns:p14="http://schemas.microsoft.com/office/powerpoint/2010/main" val="107721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circle(in)">
                                      <p:cBhvr>
                                        <p:cTn id="7" dur="20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xEl>
                                              <p:pRg st="4" end="4"/>
                                            </p:txEl>
                                          </p:spTgt>
                                        </p:tgtEl>
                                        <p:attrNameLst>
                                          <p:attrName>style.visibility</p:attrName>
                                        </p:attrNameLst>
                                      </p:cBhvr>
                                      <p:to>
                                        <p:strVal val="visible"/>
                                      </p:to>
                                    </p:set>
                                    <p:animEffect transition="in" filter="circle(in)">
                                      <p:cBhvr>
                                        <p:cTn id="12" dur="2000"/>
                                        <p:tgtEl>
                                          <p:spTgt spid="5">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circle(in)">
                                      <p:cBhvr>
                                        <p:cTn id="17" dur="20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a:xfrm>
            <a:off x="457200" y="620688"/>
            <a:ext cx="8229600" cy="5505475"/>
          </a:xfrm>
        </p:spPr>
        <p:txBody>
          <a:bodyPr>
            <a:noAutofit/>
          </a:bodyPr>
          <a:lstStyle/>
          <a:p>
            <a:pPr marL="0" indent="0">
              <a:buNone/>
            </a:pPr>
            <a:r>
              <a:rPr lang="en-GB" sz="11500" b="1" dirty="0" smtClean="0"/>
              <a:t>HOW DID YOU DO TODAY?</a:t>
            </a:r>
            <a:endParaRPr lang="en-GB" sz="11500" b="1" dirty="0"/>
          </a:p>
        </p:txBody>
      </p:sp>
    </p:spTree>
    <p:extLst>
      <p:ext uri="{BB962C8B-B14F-4D97-AF65-F5344CB8AC3E}">
        <p14:creationId xmlns:p14="http://schemas.microsoft.com/office/powerpoint/2010/main" val="39692890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7200" dirty="0" smtClean="0"/>
              <a:t>LESSON OUTCOMES</a:t>
            </a:r>
            <a:endParaRPr lang="en-GB" sz="7200" dirty="0"/>
          </a:p>
        </p:txBody>
      </p:sp>
      <p:sp>
        <p:nvSpPr>
          <p:cNvPr id="3" name="Content Placeholder 2"/>
          <p:cNvSpPr>
            <a:spLocks noGrp="1"/>
          </p:cNvSpPr>
          <p:nvPr>
            <p:ph idx="1"/>
          </p:nvPr>
        </p:nvSpPr>
        <p:spPr>
          <a:xfrm>
            <a:off x="457200" y="1600200"/>
            <a:ext cx="8229600" cy="5069160"/>
          </a:xfrm>
        </p:spPr>
        <p:txBody>
          <a:bodyPr>
            <a:normAutofit fontScale="92500"/>
          </a:bodyPr>
          <a:lstStyle/>
          <a:p>
            <a:r>
              <a:rPr lang="en-GB" sz="2800" b="1" dirty="0" smtClean="0"/>
              <a:t>I will stay in role during tasks/activities/performances. </a:t>
            </a:r>
          </a:p>
          <a:p>
            <a:endParaRPr lang="en-GB" sz="2800" b="1" dirty="0"/>
          </a:p>
          <a:p>
            <a:r>
              <a:rPr lang="en-GB" sz="2800" b="1" dirty="0" smtClean="0"/>
              <a:t>I will </a:t>
            </a:r>
            <a:r>
              <a:rPr lang="en-GB" sz="2800" b="1" dirty="0"/>
              <a:t>confidently perform </a:t>
            </a:r>
            <a:r>
              <a:rPr lang="en-GB" sz="2800" b="1" dirty="0" smtClean="0"/>
              <a:t>a character different to myself during </a:t>
            </a:r>
            <a:r>
              <a:rPr lang="en-GB" sz="2800" b="1" dirty="0"/>
              <a:t>tasks/activities/performances. </a:t>
            </a:r>
            <a:endParaRPr lang="en-GB" sz="2800" b="1" dirty="0" smtClean="0"/>
          </a:p>
          <a:p>
            <a:endParaRPr lang="en-GB" sz="2800" b="1" dirty="0"/>
          </a:p>
          <a:p>
            <a:r>
              <a:rPr lang="en-GB" sz="2800" b="1" dirty="0" smtClean="0"/>
              <a:t>I will confidently use drama techniques (Cross Cutting/Narration/Hot Seating) during my exploration.</a:t>
            </a:r>
          </a:p>
          <a:p>
            <a:endParaRPr lang="en-GB" sz="2800" b="1" dirty="0"/>
          </a:p>
          <a:p>
            <a:r>
              <a:rPr lang="en-GB" sz="2800" b="1" dirty="0" smtClean="0"/>
              <a:t>I will use P.E.E.E.E.E. when evaluating my own work and the work of my peers.</a:t>
            </a:r>
            <a:endParaRPr lang="en-GB" sz="2800" b="1" dirty="0"/>
          </a:p>
        </p:txBody>
      </p:sp>
    </p:spTree>
    <p:extLst>
      <p:ext uri="{BB962C8B-B14F-4D97-AF65-F5344CB8AC3E}">
        <p14:creationId xmlns:p14="http://schemas.microsoft.com/office/powerpoint/2010/main" val="31691397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274638"/>
            <a:ext cx="8686800" cy="1143000"/>
          </a:xfrm>
        </p:spPr>
        <p:txBody>
          <a:bodyPr>
            <a:noAutofit/>
          </a:bodyPr>
          <a:lstStyle/>
          <a:p>
            <a:pPr algn="ctr"/>
            <a:r>
              <a:rPr lang="en-GB" sz="4400" dirty="0" smtClean="0"/>
              <a:t>LESSON OUTCOMES</a:t>
            </a:r>
            <a:br>
              <a:rPr lang="en-GB" sz="4400" dirty="0" smtClean="0"/>
            </a:br>
            <a:r>
              <a:rPr lang="en-GB" sz="4400" dirty="0" smtClean="0">
                <a:solidFill>
                  <a:srgbClr val="FF0000"/>
                </a:solidFill>
              </a:rPr>
              <a:t>ADD LEVELS and DIFFERENTIATION </a:t>
            </a:r>
            <a:endParaRPr lang="en-GB" sz="4400" dirty="0">
              <a:solidFill>
                <a:srgbClr val="FF0000"/>
              </a:solidFill>
            </a:endParaRPr>
          </a:p>
        </p:txBody>
      </p:sp>
      <p:sp>
        <p:nvSpPr>
          <p:cNvPr id="3" name="Content Placeholder 2"/>
          <p:cNvSpPr>
            <a:spLocks noGrp="1"/>
          </p:cNvSpPr>
          <p:nvPr>
            <p:ph idx="1"/>
          </p:nvPr>
        </p:nvSpPr>
        <p:spPr>
          <a:xfrm>
            <a:off x="457200" y="1600200"/>
            <a:ext cx="8229600" cy="5069160"/>
          </a:xfrm>
        </p:spPr>
        <p:txBody>
          <a:bodyPr>
            <a:normAutofit lnSpcReduction="10000"/>
          </a:bodyPr>
          <a:lstStyle/>
          <a:p>
            <a:r>
              <a:rPr lang="en-GB" sz="2800" b="1" dirty="0" smtClean="0"/>
              <a:t>I will stay in role during tasks/activities/performances. </a:t>
            </a:r>
          </a:p>
          <a:p>
            <a:endParaRPr lang="en-GB" sz="2800" b="1" dirty="0"/>
          </a:p>
          <a:p>
            <a:r>
              <a:rPr lang="en-GB" sz="2800" b="1" dirty="0" smtClean="0"/>
              <a:t>I will perform a character different to myself during </a:t>
            </a:r>
            <a:r>
              <a:rPr lang="en-GB" sz="2800" b="1" dirty="0"/>
              <a:t>tasks/activities/performances. </a:t>
            </a:r>
            <a:endParaRPr lang="en-GB" sz="2800" b="1" dirty="0" smtClean="0"/>
          </a:p>
          <a:p>
            <a:endParaRPr lang="en-GB" sz="2800" b="1" dirty="0"/>
          </a:p>
          <a:p>
            <a:r>
              <a:rPr lang="en-GB" sz="2800" b="1" dirty="0" smtClean="0"/>
              <a:t>I will confidently use drama techniques (thought tracking/still image) during my exploration.</a:t>
            </a:r>
          </a:p>
          <a:p>
            <a:endParaRPr lang="en-GB" sz="2800" b="1" dirty="0"/>
          </a:p>
          <a:p>
            <a:r>
              <a:rPr lang="en-GB" sz="2800" b="1" dirty="0" smtClean="0"/>
              <a:t>I will use P.E.E.E.E.E. when evaluating my own work and the work of my peers.</a:t>
            </a:r>
            <a:endParaRPr lang="en-GB" sz="2800" b="1" dirty="0"/>
          </a:p>
        </p:txBody>
      </p:sp>
    </p:spTree>
    <p:extLst>
      <p:ext uri="{BB962C8B-B14F-4D97-AF65-F5344CB8AC3E}">
        <p14:creationId xmlns:p14="http://schemas.microsoft.com/office/powerpoint/2010/main" val="21031142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GB" sz="7200" smtClean="0"/>
              <a:t>Lesson Outcomes</a:t>
            </a:r>
            <a:r>
              <a:rPr lang="en-GB" sz="7200" smtClean="0"/>
              <a:t>:</a:t>
            </a:r>
            <a:endParaRPr lang="en-GB" sz="7200" dirty="0"/>
          </a:p>
        </p:txBody>
      </p:sp>
      <p:sp>
        <p:nvSpPr>
          <p:cNvPr id="3" name="Content Placeholder 2"/>
          <p:cNvSpPr>
            <a:spLocks noGrp="1"/>
          </p:cNvSpPr>
          <p:nvPr>
            <p:ph idx="1"/>
          </p:nvPr>
        </p:nvSpPr>
        <p:spPr>
          <a:xfrm>
            <a:off x="457200" y="1600200"/>
            <a:ext cx="8229600" cy="5069160"/>
          </a:xfrm>
        </p:spPr>
        <p:txBody>
          <a:bodyPr>
            <a:normAutofit fontScale="92500"/>
          </a:bodyPr>
          <a:lstStyle/>
          <a:p>
            <a:r>
              <a:rPr lang="en-GB" sz="2800" b="1" dirty="0" smtClean="0"/>
              <a:t>I will stay in role during tasks/activities/performances. </a:t>
            </a:r>
          </a:p>
          <a:p>
            <a:endParaRPr lang="en-GB" sz="2800" b="1" dirty="0"/>
          </a:p>
          <a:p>
            <a:r>
              <a:rPr lang="en-GB" sz="2800" b="1" dirty="0" smtClean="0"/>
              <a:t>I will </a:t>
            </a:r>
            <a:r>
              <a:rPr lang="en-GB" sz="2800" b="1" dirty="0"/>
              <a:t>confidently perform </a:t>
            </a:r>
            <a:r>
              <a:rPr lang="en-GB" sz="2800" b="1" dirty="0" smtClean="0"/>
              <a:t>a character different to myself during </a:t>
            </a:r>
            <a:r>
              <a:rPr lang="en-GB" sz="2800" b="1" dirty="0"/>
              <a:t>tasks/activities/performances. </a:t>
            </a:r>
            <a:endParaRPr lang="en-GB" sz="2800" b="1" dirty="0" smtClean="0"/>
          </a:p>
          <a:p>
            <a:endParaRPr lang="en-GB" sz="2800" b="1" dirty="0"/>
          </a:p>
          <a:p>
            <a:r>
              <a:rPr lang="en-GB" sz="2800" b="1" dirty="0" smtClean="0"/>
              <a:t>I will confidently use drama techniques (Cross Cutting/Narration/Hot Seating) during my exploration.</a:t>
            </a:r>
          </a:p>
          <a:p>
            <a:endParaRPr lang="en-GB" sz="2800" b="1" dirty="0"/>
          </a:p>
          <a:p>
            <a:r>
              <a:rPr lang="en-GB" sz="2800" b="1" dirty="0" smtClean="0"/>
              <a:t>I will use P.E.E.E.E.E. when evaluating my own work and the work of my peers.</a:t>
            </a:r>
            <a:endParaRPr lang="en-GB" sz="2800" b="1" dirty="0"/>
          </a:p>
        </p:txBody>
      </p:sp>
    </p:spTree>
    <p:extLst>
      <p:ext uri="{BB962C8B-B14F-4D97-AF65-F5344CB8AC3E}">
        <p14:creationId xmlns:p14="http://schemas.microsoft.com/office/powerpoint/2010/main" val="14347670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599" y="457200"/>
            <a:ext cx="8686800" cy="1143000"/>
          </a:xfrm>
        </p:spPr>
        <p:txBody>
          <a:bodyPr>
            <a:noAutofit/>
          </a:bodyPr>
          <a:lstStyle/>
          <a:p>
            <a:pPr algn="ctr"/>
            <a:r>
              <a:rPr lang="en-GB" sz="4400" dirty="0" smtClean="0"/>
              <a:t>LESSON OUTCOMES</a:t>
            </a:r>
            <a:r>
              <a:rPr lang="en-GB" sz="4400" smtClean="0"/>
              <a:t/>
            </a:r>
            <a:br>
              <a:rPr lang="en-GB" sz="4400" smtClean="0"/>
            </a:br>
            <a:endParaRPr lang="en-GB" sz="4400" dirty="0">
              <a:solidFill>
                <a:srgbClr val="FF0000"/>
              </a:solidFill>
            </a:endParaRPr>
          </a:p>
        </p:txBody>
      </p:sp>
      <p:pic>
        <p:nvPicPr>
          <p:cNvPr id="4" name="Content Placeholder 3"/>
          <p:cNvPicPr>
            <a:picLocks noGrp="1" noChangeAspect="1"/>
          </p:cNvPicPr>
          <p:nvPr>
            <p:ph idx="1"/>
          </p:nvPr>
        </p:nvPicPr>
        <p:blipFill>
          <a:blip r:embed="rId2"/>
          <a:stretch>
            <a:fillRect/>
          </a:stretch>
        </p:blipFill>
        <p:spPr>
          <a:xfrm>
            <a:off x="467544" y="1028700"/>
            <a:ext cx="8280920" cy="5542434"/>
          </a:xfrm>
          <a:prstGeom prst="rect">
            <a:avLst/>
          </a:prstGeom>
        </p:spPr>
      </p:pic>
    </p:spTree>
    <p:extLst>
      <p:ext uri="{BB962C8B-B14F-4D97-AF65-F5344CB8AC3E}">
        <p14:creationId xmlns:p14="http://schemas.microsoft.com/office/powerpoint/2010/main" val="21031142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p:txBody>
          <a:bodyPr/>
          <a:lstStyle/>
          <a:p>
            <a:r>
              <a:rPr lang="en-GB" dirty="0"/>
              <a:t>3</a:t>
            </a:r>
            <a:r>
              <a:rPr lang="en-GB" dirty="0" smtClean="0"/>
              <a:t>-15 Minutes</a:t>
            </a:r>
            <a:endParaRPr lang="en-GB" dirty="0"/>
          </a:p>
        </p:txBody>
      </p:sp>
      <p:sp>
        <p:nvSpPr>
          <p:cNvPr id="4" name="Title 3"/>
          <p:cNvSpPr>
            <a:spLocks noGrp="1"/>
          </p:cNvSpPr>
          <p:nvPr>
            <p:ph type="title"/>
          </p:nvPr>
        </p:nvSpPr>
        <p:spPr/>
        <p:txBody>
          <a:bodyPr>
            <a:noAutofit/>
          </a:bodyPr>
          <a:lstStyle/>
          <a:p>
            <a:r>
              <a:rPr lang="en-GB" sz="7200" dirty="0" smtClean="0"/>
              <a:t>STARTER</a:t>
            </a:r>
            <a:endParaRPr lang="en-GB" sz="7200" dirty="0"/>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9419" y="245007"/>
            <a:ext cx="3684251" cy="61363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788319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8"/>
            <a:ext cx="8229600" cy="922114"/>
          </a:xfrm>
        </p:spPr>
        <p:txBody>
          <a:bodyPr>
            <a:noAutofit/>
          </a:bodyPr>
          <a:lstStyle/>
          <a:p>
            <a:r>
              <a:rPr lang="en-GB" sz="7200" dirty="0" smtClean="0"/>
              <a:t>READ-A-FACT</a:t>
            </a:r>
            <a:endParaRPr lang="en-GB" sz="7200" dirty="0"/>
          </a:p>
        </p:txBody>
      </p:sp>
      <p:sp>
        <p:nvSpPr>
          <p:cNvPr id="6" name="Content Placeholder 5"/>
          <p:cNvSpPr>
            <a:spLocks noGrp="1"/>
          </p:cNvSpPr>
          <p:nvPr>
            <p:ph idx="1"/>
          </p:nvPr>
        </p:nvSpPr>
        <p:spPr>
          <a:xfrm>
            <a:off x="496838" y="1124744"/>
            <a:ext cx="8229600" cy="5328592"/>
          </a:xfrm>
        </p:spPr>
        <p:txBody>
          <a:bodyPr>
            <a:normAutofit lnSpcReduction="10000"/>
          </a:bodyPr>
          <a:lstStyle/>
          <a:p>
            <a:r>
              <a:rPr lang="en-GB" sz="3600" dirty="0"/>
              <a:t>Placards with facts on are displayed in the </a:t>
            </a:r>
            <a:r>
              <a:rPr lang="en-GB" sz="3600" dirty="0" smtClean="0"/>
              <a:t>space.</a:t>
            </a:r>
          </a:p>
          <a:p>
            <a:endParaRPr lang="en-GB" sz="3600" dirty="0"/>
          </a:p>
          <a:p>
            <a:endParaRPr lang="en-GB" sz="3600" dirty="0" smtClean="0"/>
          </a:p>
          <a:p>
            <a:endParaRPr lang="en-GB" sz="3600" dirty="0" smtClean="0"/>
          </a:p>
          <a:p>
            <a:r>
              <a:rPr lang="en-GB" sz="3600" dirty="0" smtClean="0"/>
              <a:t>It is your job to read the facts…you will need to make a decision on these facts so make sure you take a moment to digest the information</a:t>
            </a:r>
          </a:p>
          <a:p>
            <a:endParaRPr lang="en-GB" sz="2800" dirty="0"/>
          </a:p>
          <a:p>
            <a:endParaRPr lang="en-GB" sz="2800" dirty="0" smtClean="0"/>
          </a:p>
          <a:p>
            <a:endParaRPr lang="en-GB" sz="2800" dirty="0"/>
          </a:p>
          <a:p>
            <a:endParaRPr lang="en-GB" sz="2800" dirty="0" smtClean="0"/>
          </a:p>
          <a:p>
            <a:endParaRPr lang="en-GB" sz="2800" dirty="0"/>
          </a:p>
          <a:p>
            <a:endParaRPr lang="en-GB" sz="2800" dirty="0" smtClean="0"/>
          </a:p>
        </p:txBody>
      </p:sp>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528" y="2204863"/>
            <a:ext cx="8496943" cy="1944217"/>
          </a:xfrm>
          <a:prstGeom prst="rect">
            <a:avLst/>
          </a:prstGeom>
          <a:ln>
            <a:noFill/>
          </a:ln>
          <a:effectLst>
            <a:softEdge rad="112500"/>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296821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6632"/>
            <a:ext cx="8229600" cy="1008112"/>
          </a:xfrm>
        </p:spPr>
        <p:txBody>
          <a:bodyPr>
            <a:normAutofit/>
          </a:bodyPr>
          <a:lstStyle/>
          <a:p>
            <a:r>
              <a:rPr lang="en-GB" sz="5400" dirty="0" smtClean="0"/>
              <a:t>DECISION TIME</a:t>
            </a:r>
            <a:endParaRPr lang="en-GB" sz="5400" dirty="0"/>
          </a:p>
        </p:txBody>
      </p:sp>
      <p:sp>
        <p:nvSpPr>
          <p:cNvPr id="5" name="Content Placeholder 4"/>
          <p:cNvSpPr>
            <a:spLocks noGrp="1"/>
          </p:cNvSpPr>
          <p:nvPr>
            <p:ph sz="half" idx="1"/>
          </p:nvPr>
        </p:nvSpPr>
        <p:spPr>
          <a:xfrm>
            <a:off x="251520" y="2143299"/>
            <a:ext cx="4038600" cy="4525963"/>
          </a:xfrm>
          <a:ln>
            <a:solidFill>
              <a:schemeClr val="bg1"/>
            </a:solidFill>
          </a:ln>
        </p:spPr>
        <p:txBody>
          <a:bodyPr>
            <a:normAutofit/>
          </a:bodyPr>
          <a:lstStyle/>
          <a:p>
            <a:r>
              <a:rPr lang="en-GB" sz="4400" b="1" dirty="0" smtClean="0">
                <a:solidFill>
                  <a:schemeClr val="bg1"/>
                </a:solidFill>
              </a:rPr>
              <a:t>Does the fact belong to a Y.O.I.</a:t>
            </a:r>
            <a:endParaRPr lang="en-GB" sz="4400" b="1" dirty="0">
              <a:solidFill>
                <a:schemeClr val="bg1"/>
              </a:solidFill>
            </a:endParaRPr>
          </a:p>
        </p:txBody>
      </p:sp>
      <p:sp>
        <p:nvSpPr>
          <p:cNvPr id="6" name="Content Placeholder 5"/>
          <p:cNvSpPr>
            <a:spLocks noGrp="1"/>
          </p:cNvSpPr>
          <p:nvPr>
            <p:ph sz="half" idx="2"/>
          </p:nvPr>
        </p:nvSpPr>
        <p:spPr>
          <a:xfrm>
            <a:off x="4932040" y="2132856"/>
            <a:ext cx="4038600" cy="4525963"/>
          </a:xfrm>
          <a:ln>
            <a:solidFill>
              <a:srgbClr val="FF0000"/>
            </a:solidFill>
          </a:ln>
        </p:spPr>
        <p:txBody>
          <a:bodyPr>
            <a:normAutofit/>
          </a:bodyPr>
          <a:lstStyle/>
          <a:p>
            <a:r>
              <a:rPr lang="en-GB" sz="4400" b="1" dirty="0" smtClean="0">
                <a:solidFill>
                  <a:srgbClr val="FF0000"/>
                </a:solidFill>
              </a:rPr>
              <a:t>Does the fact belong to an Adult prison</a:t>
            </a:r>
            <a:endParaRPr lang="en-GB" sz="4400" b="1" dirty="0">
              <a:solidFill>
                <a:srgbClr val="FF0000"/>
              </a:solidFill>
            </a:endParaRPr>
          </a:p>
        </p:txBody>
      </p:sp>
      <p:pic>
        <p:nvPicPr>
          <p:cNvPr id="2050" name="Picture 2" descr="http://converseprisonnews.files.wordpress.com/2012/04/juv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520" y="4202670"/>
            <a:ext cx="4032448" cy="2434580"/>
          </a:xfrm>
          <a:prstGeom prst="rect">
            <a:avLst/>
          </a:prstGeom>
          <a:noFill/>
          <a:extLst>
            <a:ext uri="{909E8E84-426E-40dd-AFC4-6F175D3DCCD1}">
              <a14:hiddenFill xmlns="" xmlns:a14="http://schemas.microsoft.com/office/drawing/2010/main">
                <a:solidFill>
                  <a:srgbClr val="FFFFFF"/>
                </a:solidFill>
              </a14:hiddenFill>
            </a:ext>
          </a:extLst>
        </p:spPr>
      </p:pic>
      <p:pic>
        <p:nvPicPr>
          <p:cNvPr id="2052" name="Picture 4" descr="http://therespectgroup.org/files/2011/04/prison_397713s.jpg">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04048" y="4221088"/>
            <a:ext cx="3974470" cy="2416162"/>
          </a:xfrm>
          <a:prstGeom prst="rect">
            <a:avLst/>
          </a:prstGeom>
          <a:noFill/>
          <a:extLst>
            <a:ext uri="{909E8E84-426E-40dd-AFC4-6F175D3DCCD1}">
              <a14:hiddenFill xmlns="" xmlns:a14="http://schemas.microsoft.com/office/drawing/2010/main">
                <a:solidFill>
                  <a:srgbClr val="FFFFFF"/>
                </a:solidFill>
              </a14:hiddenFill>
            </a:ext>
          </a:extLst>
        </p:spPr>
      </p:pic>
      <p:sp>
        <p:nvSpPr>
          <p:cNvPr id="7" name="TextBox 6"/>
          <p:cNvSpPr txBox="1"/>
          <p:nvPr/>
        </p:nvSpPr>
        <p:spPr>
          <a:xfrm>
            <a:off x="539552" y="980728"/>
            <a:ext cx="7920880" cy="1200329"/>
          </a:xfrm>
          <a:prstGeom prst="rect">
            <a:avLst/>
          </a:prstGeom>
          <a:noFill/>
        </p:spPr>
        <p:txBody>
          <a:bodyPr wrap="square" rtlCol="0">
            <a:spAutoFit/>
          </a:bodyPr>
          <a:lstStyle/>
          <a:p>
            <a:r>
              <a:rPr lang="en-GB" sz="3600" b="1" dirty="0" smtClean="0"/>
              <a:t>As a class let’s decide which fact belongs to which prison…</a:t>
            </a:r>
            <a:endParaRPr lang="en-GB" sz="3600" b="1" dirty="0"/>
          </a:p>
        </p:txBody>
      </p:sp>
    </p:spTree>
    <p:extLst>
      <p:ext uri="{BB962C8B-B14F-4D97-AF65-F5344CB8AC3E}">
        <p14:creationId xmlns:p14="http://schemas.microsoft.com/office/powerpoint/2010/main" val="24999400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8640"/>
            <a:ext cx="8229600" cy="792088"/>
          </a:xfrm>
        </p:spPr>
        <p:txBody>
          <a:bodyPr>
            <a:normAutofit/>
          </a:bodyPr>
          <a:lstStyle/>
          <a:p>
            <a:r>
              <a:rPr lang="en-GB" sz="4400" dirty="0" smtClean="0"/>
              <a:t>THE FACTS ARE…</a:t>
            </a:r>
            <a:endParaRPr lang="en-GB" sz="4400" dirty="0"/>
          </a:p>
        </p:txBody>
      </p:sp>
      <p:sp>
        <p:nvSpPr>
          <p:cNvPr id="3" name="Content Placeholder 2"/>
          <p:cNvSpPr>
            <a:spLocks noGrp="1"/>
          </p:cNvSpPr>
          <p:nvPr>
            <p:ph sz="half" idx="1"/>
          </p:nvPr>
        </p:nvSpPr>
        <p:spPr>
          <a:xfrm>
            <a:off x="457200" y="908720"/>
            <a:ext cx="4038600" cy="5688632"/>
          </a:xfrm>
        </p:spPr>
        <p:txBody>
          <a:bodyPr>
            <a:normAutofit fontScale="62500" lnSpcReduction="20000"/>
          </a:bodyPr>
          <a:lstStyle/>
          <a:p>
            <a:r>
              <a:rPr lang="en-GB" b="1" dirty="0" smtClean="0">
                <a:solidFill>
                  <a:schemeClr val="bg1"/>
                </a:solidFill>
              </a:rPr>
              <a:t>YOI</a:t>
            </a:r>
          </a:p>
          <a:p>
            <a:r>
              <a:rPr lang="en-GB" dirty="0" smtClean="0"/>
              <a:t>There </a:t>
            </a:r>
            <a:r>
              <a:rPr lang="en-GB" dirty="0"/>
              <a:t>is a low staff to offender ratio</a:t>
            </a:r>
            <a:r>
              <a:rPr lang="en-GB" dirty="0" smtClean="0"/>
              <a:t>.</a:t>
            </a:r>
          </a:p>
          <a:p>
            <a:endParaRPr lang="en-GB" dirty="0"/>
          </a:p>
          <a:p>
            <a:r>
              <a:rPr lang="en-GB" dirty="0" smtClean="0"/>
              <a:t>The </a:t>
            </a:r>
            <a:r>
              <a:rPr lang="en-GB" dirty="0"/>
              <a:t>prisoners are expected to take part in at least 25 hours’ of education per week</a:t>
            </a:r>
            <a:r>
              <a:rPr lang="en-GB" dirty="0" smtClean="0"/>
              <a:t>.</a:t>
            </a:r>
          </a:p>
          <a:p>
            <a:endParaRPr lang="en-GB" dirty="0"/>
          </a:p>
          <a:p>
            <a:r>
              <a:rPr lang="en-GB" dirty="0" smtClean="0"/>
              <a:t>They </a:t>
            </a:r>
            <a:r>
              <a:rPr lang="en-GB" dirty="0"/>
              <a:t>have sessions aimed at helping them to improve their behaviour</a:t>
            </a:r>
            <a:r>
              <a:rPr lang="en-GB" dirty="0" smtClean="0"/>
              <a:t>.</a:t>
            </a:r>
          </a:p>
          <a:p>
            <a:endParaRPr lang="en-GB" dirty="0"/>
          </a:p>
          <a:p>
            <a:r>
              <a:rPr lang="en-GB" dirty="0" smtClean="0"/>
              <a:t>There </a:t>
            </a:r>
            <a:r>
              <a:rPr lang="en-GB" dirty="0"/>
              <a:t>are opportunities for prisoners to undertake work in Community Service </a:t>
            </a:r>
            <a:r>
              <a:rPr lang="en-GB" dirty="0" smtClean="0"/>
              <a:t>Volunteer programmes</a:t>
            </a:r>
            <a:r>
              <a:rPr lang="en-GB" dirty="0"/>
              <a:t>. This might involve working with children with a disability or the elderly</a:t>
            </a:r>
            <a:r>
              <a:rPr lang="en-GB" dirty="0" smtClean="0"/>
              <a:t>.</a:t>
            </a:r>
          </a:p>
          <a:p>
            <a:endParaRPr lang="en-GB" dirty="0"/>
          </a:p>
          <a:p>
            <a:r>
              <a:rPr lang="en-GB" dirty="0" smtClean="0"/>
              <a:t>An </a:t>
            </a:r>
            <a:r>
              <a:rPr lang="en-GB" dirty="0"/>
              <a:t>induction session is organised for the first few days after an offender arrives at </a:t>
            </a:r>
            <a:r>
              <a:rPr lang="en-GB" dirty="0" smtClean="0"/>
              <a:t>prison. This </a:t>
            </a:r>
            <a:r>
              <a:rPr lang="en-GB" dirty="0"/>
              <a:t>is an opportunity to talk through any concerns and issues as well as </a:t>
            </a:r>
            <a:r>
              <a:rPr lang="en-GB" dirty="0" smtClean="0"/>
              <a:t>discussing opportunities for education and training during their sentence.</a:t>
            </a:r>
            <a:endParaRPr lang="en-GB" dirty="0"/>
          </a:p>
        </p:txBody>
      </p:sp>
      <p:sp>
        <p:nvSpPr>
          <p:cNvPr id="4" name="Content Placeholder 3"/>
          <p:cNvSpPr>
            <a:spLocks noGrp="1"/>
          </p:cNvSpPr>
          <p:nvPr>
            <p:ph sz="half" idx="2"/>
          </p:nvPr>
        </p:nvSpPr>
        <p:spPr>
          <a:xfrm>
            <a:off x="4648200" y="908720"/>
            <a:ext cx="4038600" cy="5688632"/>
          </a:xfrm>
        </p:spPr>
        <p:txBody>
          <a:bodyPr>
            <a:normAutofit fontScale="62500" lnSpcReduction="20000"/>
          </a:bodyPr>
          <a:lstStyle/>
          <a:p>
            <a:r>
              <a:rPr lang="en-GB" sz="3200" b="1" i="1" dirty="0">
                <a:solidFill>
                  <a:schemeClr val="bg1"/>
                </a:solidFill>
              </a:rPr>
              <a:t>Adult Prison</a:t>
            </a:r>
          </a:p>
          <a:p>
            <a:endParaRPr lang="en-GB" dirty="0"/>
          </a:p>
          <a:p>
            <a:r>
              <a:rPr lang="en-GB" sz="3800" dirty="0" smtClean="0"/>
              <a:t>More </a:t>
            </a:r>
            <a:r>
              <a:rPr lang="en-GB" sz="3800" dirty="0"/>
              <a:t>are in prison for ‘violence against the person’ than anything else.</a:t>
            </a:r>
          </a:p>
          <a:p>
            <a:endParaRPr lang="en-GB" sz="3800" dirty="0"/>
          </a:p>
          <a:p>
            <a:r>
              <a:rPr lang="en-GB" sz="3800" dirty="0" smtClean="0"/>
              <a:t>Next </a:t>
            </a:r>
            <a:r>
              <a:rPr lang="en-GB" sz="3800" dirty="0"/>
              <a:t>in order are drug offences, burglary, robbery and sexual offences. These </a:t>
            </a:r>
            <a:r>
              <a:rPr lang="en-GB" sz="3800" dirty="0" smtClean="0"/>
              <a:t>five categories </a:t>
            </a:r>
            <a:r>
              <a:rPr lang="en-GB" sz="3800" dirty="0"/>
              <a:t>account for the large majority of those in prison.</a:t>
            </a:r>
          </a:p>
          <a:p>
            <a:endParaRPr lang="en-GB" sz="3800" dirty="0" smtClean="0"/>
          </a:p>
          <a:p>
            <a:r>
              <a:rPr lang="en-GB" sz="3800" dirty="0" smtClean="0"/>
              <a:t>52 </a:t>
            </a:r>
            <a:r>
              <a:rPr lang="en-GB" sz="3800" dirty="0"/>
              <a:t>per cent of male prisoners and 71 per cent of female prisoners have no qualifications.</a:t>
            </a:r>
          </a:p>
        </p:txBody>
      </p:sp>
    </p:spTree>
    <p:extLst>
      <p:ext uri="{BB962C8B-B14F-4D97-AF65-F5344CB8AC3E}">
        <p14:creationId xmlns:p14="http://schemas.microsoft.com/office/powerpoint/2010/main" val="1648624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498178"/>
          </a:xfrm>
        </p:spPr>
        <p:txBody>
          <a:bodyPr>
            <a:noAutofit/>
          </a:bodyPr>
          <a:lstStyle/>
          <a:p>
            <a:r>
              <a:rPr lang="en-GB" sz="3200" dirty="0"/>
              <a:t>Do you think young offenders should have the same or different punishments as</a:t>
            </a:r>
            <a:br>
              <a:rPr lang="en-GB" sz="3200" dirty="0"/>
            </a:br>
            <a:r>
              <a:rPr lang="en-GB" sz="3200" dirty="0"/>
              <a:t>adult offenders?</a:t>
            </a:r>
          </a:p>
        </p:txBody>
      </p:sp>
      <p:sp>
        <p:nvSpPr>
          <p:cNvPr id="3" name="Content Placeholder 2"/>
          <p:cNvSpPr>
            <a:spLocks noGrp="1"/>
          </p:cNvSpPr>
          <p:nvPr>
            <p:ph sz="half" idx="1"/>
          </p:nvPr>
        </p:nvSpPr>
        <p:spPr>
          <a:xfrm>
            <a:off x="467544" y="1988841"/>
            <a:ext cx="4038600" cy="1512167"/>
          </a:xfrm>
          <a:ln>
            <a:solidFill>
              <a:schemeClr val="bg1"/>
            </a:solidFill>
          </a:ln>
        </p:spPr>
        <p:txBody>
          <a:bodyPr/>
          <a:lstStyle/>
          <a:p>
            <a:r>
              <a:rPr lang="en-GB" b="1" dirty="0" smtClean="0"/>
              <a:t>SAME</a:t>
            </a:r>
            <a:endParaRPr lang="en-GB" b="1" dirty="0"/>
          </a:p>
        </p:txBody>
      </p:sp>
      <p:sp>
        <p:nvSpPr>
          <p:cNvPr id="4" name="Content Placeholder 3"/>
          <p:cNvSpPr>
            <a:spLocks noGrp="1"/>
          </p:cNvSpPr>
          <p:nvPr>
            <p:ph sz="half" idx="2"/>
          </p:nvPr>
        </p:nvSpPr>
        <p:spPr>
          <a:xfrm>
            <a:off x="4644008" y="1988841"/>
            <a:ext cx="4038600" cy="1512168"/>
          </a:xfrm>
          <a:ln>
            <a:solidFill>
              <a:srgbClr val="FF0000"/>
            </a:solidFill>
          </a:ln>
        </p:spPr>
        <p:txBody>
          <a:bodyPr/>
          <a:lstStyle/>
          <a:p>
            <a:r>
              <a:rPr lang="en-GB" b="1" dirty="0" smtClean="0"/>
              <a:t>DIFFERENT</a:t>
            </a:r>
            <a:endParaRPr lang="en-GB" b="1" dirty="0"/>
          </a:p>
        </p:txBody>
      </p:sp>
      <p:sp>
        <p:nvSpPr>
          <p:cNvPr id="5" name="TextBox 4"/>
          <p:cNvSpPr txBox="1"/>
          <p:nvPr/>
        </p:nvSpPr>
        <p:spPr>
          <a:xfrm>
            <a:off x="683568" y="3789040"/>
            <a:ext cx="7632848" cy="2800767"/>
          </a:xfrm>
          <a:prstGeom prst="rect">
            <a:avLst/>
          </a:prstGeom>
          <a:noFill/>
        </p:spPr>
        <p:txBody>
          <a:bodyPr wrap="square" rtlCol="0">
            <a:spAutoFit/>
          </a:bodyPr>
          <a:lstStyle/>
          <a:p>
            <a:r>
              <a:rPr lang="en-GB" sz="4400" b="1" dirty="0" smtClean="0"/>
              <a:t>On the wall are two lists, write your reason on your posit note and stick it to the paper lists provided.</a:t>
            </a:r>
            <a:endParaRPr lang="en-GB" sz="4400" b="1" dirty="0"/>
          </a:p>
        </p:txBody>
      </p:sp>
    </p:spTree>
    <p:extLst>
      <p:ext uri="{BB962C8B-B14F-4D97-AF65-F5344CB8AC3E}">
        <p14:creationId xmlns:p14="http://schemas.microsoft.com/office/powerpoint/2010/main" val="1958268016"/>
      </p:ext>
    </p:extLst>
  </p:cSld>
  <p:clrMapOvr>
    <a:masterClrMapping/>
  </p:clrMapOvr>
</p:sld>
</file>

<file path=ppt/theme/theme1.xml><?xml version="1.0" encoding="utf-8"?>
<a:theme xmlns:a="http://schemas.openxmlformats.org/drawingml/2006/main" name="Thatch">
  <a:themeElements>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fontScheme name="Median">
      <a:majorFont>
        <a:latin typeface="Tw Cen MT"/>
        <a:ea typeface=""/>
        <a:cs typeface=""/>
        <a:font script="Grek" typeface="Calibri"/>
        <a:font script="Cyrl" typeface="Calibri"/>
        <a:font script="Jpan" typeface="HG創英角ｺﾞｼｯｸUB"/>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HG創英角ｺﾞｼｯｸUB"/>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Thatch">
      <a:fillStyleLst>
        <a:solidFill>
          <a:schemeClr val="phClr"/>
        </a:solidFill>
        <a:gradFill rotWithShape="1">
          <a:gsLst>
            <a:gs pos="0">
              <a:schemeClr val="phClr">
                <a:tint val="79000"/>
                <a:satMod val="180000"/>
              </a:schemeClr>
            </a:gs>
            <a:gs pos="65000">
              <a:schemeClr val="phClr">
                <a:tint val="52000"/>
                <a:satMod val="250000"/>
              </a:schemeClr>
            </a:gs>
            <a:gs pos="100000">
              <a:schemeClr val="phClr">
                <a:tint val="29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15875" cap="flat" cmpd="sng" algn="ctr">
          <a:solidFill>
            <a:schemeClr val="phClr"/>
          </a:solidFill>
          <a:prstDash val="solid"/>
        </a:ln>
        <a:ln w="38100" cap="flat" cmpd="sng" algn="ctr">
          <a:solidFill>
            <a:schemeClr val="phClr"/>
          </a:solidFill>
          <a:prstDash val="solid"/>
        </a:ln>
      </a:lnStyleLst>
      <a:effectStyleLst>
        <a:effectStyle>
          <a:effectLst>
            <a:outerShdw blurRad="63500" dist="25400" dir="5400000" rotWithShape="0">
              <a:srgbClr val="000000">
                <a:alpha val="43000"/>
              </a:srgbClr>
            </a:outerShdw>
          </a:effectLst>
        </a:effectStyle>
        <a:effectStyle>
          <a:effectLst>
            <a:outerShdw blurRad="63500" dist="25400" dir="5400000" rotWithShape="0">
              <a:srgbClr val="000000">
                <a:alpha val="43000"/>
              </a:srgbClr>
            </a:outerShdw>
          </a:effectLst>
          <a:scene3d>
            <a:camera prst="orthographicFront">
              <a:rot lat="0" lon="0" rev="0"/>
            </a:camera>
            <a:lightRig rig="brightRoom" dir="t">
              <a:rot lat="0" lon="0" rev="8700000"/>
            </a:lightRig>
          </a:scene3d>
          <a:sp3d contourW="12700" prstMaterial="dkEdge">
            <a:bevelT w="0" h="0" prst="relaxedInset"/>
            <a:contourClr>
              <a:schemeClr val="phClr">
                <a:shade val="65000"/>
                <a:satMod val="150000"/>
              </a:schemeClr>
            </a:contourClr>
          </a:sp3d>
        </a:effectStyle>
        <a:effectStyle>
          <a:effectLst>
            <a:outerShdw blurRad="63500" dist="25400" dir="5400000" rotWithShape="0">
              <a:srgbClr val="000000">
                <a:alpha val="43000"/>
              </a:srgbClr>
            </a:outerShdw>
          </a:effectLst>
          <a:scene3d>
            <a:camera prst="orthographicFront">
              <a:rot lat="0" lon="0" rev="0"/>
            </a:camera>
            <a:lightRig rig="glow" dir="t">
              <a:rot lat="0" lon="0" rev="13200000"/>
            </a:lightRig>
          </a:scene3d>
          <a:sp3d prstMaterial="dkEdge">
            <a:bevelT w="63500" h="50800" prst="relaxedInset"/>
          </a:sp3d>
        </a:effectStyle>
      </a:effectStyleLst>
      <a:bgFillStyleLst>
        <a:solidFill>
          <a:schemeClr val="phClr"/>
        </a:solidFill>
        <a:gradFill rotWithShape="1">
          <a:gsLst>
            <a:gs pos="0">
              <a:schemeClr val="phClr">
                <a:tint val="85000"/>
                <a:shade val="95000"/>
                <a:satMod val="200000"/>
              </a:schemeClr>
            </a:gs>
            <a:gs pos="53000">
              <a:schemeClr val="phClr">
                <a:shade val="60000"/>
                <a:satMod val="220000"/>
              </a:schemeClr>
            </a:gs>
            <a:gs pos="100000">
              <a:schemeClr val="phClr">
                <a:shade val="45000"/>
                <a:satMod val="220000"/>
              </a:schemeClr>
            </a:gs>
          </a:gsLst>
          <a:lin ang="16200000" scaled="0"/>
        </a:gradFill>
        <a:gradFill rotWithShape="1">
          <a:gsLst>
            <a:gs pos="0">
              <a:schemeClr val="phClr">
                <a:tint val="83000"/>
                <a:shade val="97000"/>
                <a:satMod val="230000"/>
              </a:schemeClr>
            </a:gs>
            <a:gs pos="100000">
              <a:schemeClr val="phClr">
                <a:shade val="35000"/>
                <a:satMod val="250000"/>
              </a:schemeClr>
            </a:gs>
          </a:gsLst>
          <a:path path="circle">
            <a:fillToRect l="15000" t="50000" r="85000" b="6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Thatch</Template>
  <TotalTime>293</TotalTime>
  <Words>1140</Words>
  <Application>Microsoft Macintosh PowerPoint</Application>
  <PresentationFormat>On-screen Show (4:3)</PresentationFormat>
  <Paragraphs>137</Paragraphs>
  <Slides>23</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Calibri</vt:lpstr>
      <vt:lpstr>Tw Cen MT</vt:lpstr>
      <vt:lpstr>Arial</vt:lpstr>
      <vt:lpstr>Thatch</vt:lpstr>
      <vt:lpstr>YOUTH CRIME</vt:lpstr>
      <vt:lpstr>Lesson Objectives:</vt:lpstr>
      <vt:lpstr>Lesson Outcomes:</vt:lpstr>
      <vt:lpstr>LESSON OUTCOMES </vt:lpstr>
      <vt:lpstr>STARTER</vt:lpstr>
      <vt:lpstr>READ-A-FACT</vt:lpstr>
      <vt:lpstr>DECISION TIME</vt:lpstr>
      <vt:lpstr>THE FACTS ARE…</vt:lpstr>
      <vt:lpstr>Do you think young offenders should have the same or different punishments as adult offenders?</vt:lpstr>
      <vt:lpstr>WARM UP</vt:lpstr>
      <vt:lpstr>EXPLORATIVE STRATEGIES</vt:lpstr>
      <vt:lpstr>LOOK FOR THE STRATEGIES…</vt:lpstr>
      <vt:lpstr>STOP &amp; QUIZ!</vt:lpstr>
      <vt:lpstr>GROUP WORK</vt:lpstr>
      <vt:lpstr>GROUP TASK</vt:lpstr>
      <vt:lpstr>MUST HAVES…</vt:lpstr>
      <vt:lpstr>PERFORM/EVALUATE</vt:lpstr>
      <vt:lpstr>PERFORM/FEEDBACK</vt:lpstr>
      <vt:lpstr>PLENARY</vt:lpstr>
      <vt:lpstr>QUESTION TIME</vt:lpstr>
      <vt:lpstr>PowerPoint Presentation</vt:lpstr>
      <vt:lpstr>LESSON OUTCOMES</vt:lpstr>
      <vt:lpstr>LESSON OUTCOMES ADD LEVELS and DIFFERENTIATION </vt:lpstr>
    </vt:vector>
  </TitlesOfParts>
  <Company>Thamesview School</Company>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YOUTH CRIME</dc:title>
  <dc:creator>PFERGUSON217</dc:creator>
  <cp:lastModifiedBy>April Watts</cp:lastModifiedBy>
  <cp:revision>35</cp:revision>
  <dcterms:created xsi:type="dcterms:W3CDTF">2013-02-25T21:09:45Z</dcterms:created>
  <dcterms:modified xsi:type="dcterms:W3CDTF">2017-08-30T18:16:02Z</dcterms:modified>
</cp:coreProperties>
</file>

<file path=docProps/thumbnail.jpeg>
</file>